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449" r:id="rId3"/>
    <p:sldId id="452" r:id="rId4"/>
    <p:sldId id="268" r:id="rId5"/>
    <p:sldId id="444" r:id="rId6"/>
    <p:sldId id="451" r:id="rId7"/>
    <p:sldId id="450" r:id="rId8"/>
    <p:sldId id="430" r:id="rId9"/>
    <p:sldId id="448" r:id="rId10"/>
    <p:sldId id="453" r:id="rId11"/>
    <p:sldId id="445" r:id="rId12"/>
    <p:sldId id="259" r:id="rId13"/>
    <p:sldId id="446" r:id="rId14"/>
    <p:sldId id="447"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15842E-F88E-4486-B31A-F77C5FA2DE69}" v="2" dt="2024-12-03T09:25:26.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varScale="1">
        <p:scale>
          <a:sx n="62" d="100"/>
          <a:sy n="62" d="100"/>
        </p:scale>
        <p:origin x="640"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20479E"/>
              </a:solidFill>
              <a:ln w="19050">
                <a:solidFill>
                  <a:schemeClr val="lt1"/>
                </a:solidFill>
              </a:ln>
              <a:effectLst/>
            </c:spPr>
            <c:extLst>
              <c:ext xmlns:c16="http://schemas.microsoft.com/office/drawing/2014/chart" uri="{C3380CC4-5D6E-409C-BE32-E72D297353CC}">
                <c16:uniqueId val="{00000001-496E-4A5E-B26D-D0BC412EAD4F}"/>
              </c:ext>
            </c:extLst>
          </c:dPt>
          <c:dPt>
            <c:idx val="1"/>
            <c:bubble3D val="0"/>
            <c:spPr>
              <a:solidFill>
                <a:srgbClr val="0077D0"/>
              </a:solidFill>
              <a:ln w="19050">
                <a:solidFill>
                  <a:schemeClr val="lt1"/>
                </a:solidFill>
              </a:ln>
              <a:effectLst/>
            </c:spPr>
            <c:extLst>
              <c:ext xmlns:c16="http://schemas.microsoft.com/office/drawing/2014/chart" uri="{C3380CC4-5D6E-409C-BE32-E72D297353CC}">
                <c16:uniqueId val="{00000003-496E-4A5E-B26D-D0BC412EAD4F}"/>
              </c:ext>
            </c:extLst>
          </c:dPt>
          <c:dPt>
            <c:idx val="2"/>
            <c:bubble3D val="0"/>
            <c:spPr>
              <a:solidFill>
                <a:srgbClr val="3FC4FF"/>
              </a:solidFill>
              <a:ln w="19050">
                <a:solidFill>
                  <a:schemeClr val="lt1"/>
                </a:solidFill>
              </a:ln>
              <a:effectLst/>
            </c:spPr>
            <c:extLst>
              <c:ext xmlns:c16="http://schemas.microsoft.com/office/drawing/2014/chart" uri="{C3380CC4-5D6E-409C-BE32-E72D297353CC}">
                <c16:uniqueId val="{00000005-496E-4A5E-B26D-D0BC412EAD4F}"/>
              </c:ext>
            </c:extLst>
          </c:dPt>
          <c:dPt>
            <c:idx val="3"/>
            <c:bubble3D val="0"/>
            <c:spPr>
              <a:solidFill>
                <a:srgbClr val="C7D937"/>
              </a:solidFill>
              <a:ln w="19050">
                <a:solidFill>
                  <a:schemeClr val="lt1"/>
                </a:solidFill>
              </a:ln>
              <a:effectLst/>
            </c:spPr>
            <c:extLst>
              <c:ext xmlns:c16="http://schemas.microsoft.com/office/drawing/2014/chart" uri="{C3380CC4-5D6E-409C-BE32-E72D297353CC}">
                <c16:uniqueId val="{00000007-496E-4A5E-B26D-D0BC412EAD4F}"/>
              </c:ext>
            </c:extLst>
          </c:dPt>
          <c:dLbls>
            <c:dLbl>
              <c:idx val="0"/>
              <c:layout>
                <c:manualLayout>
                  <c:x val="-2.9986464770921314E-2"/>
                  <c:y val="3.38636221657786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6E-4A5E-B26D-D0BC412EAD4F}"/>
                </c:ext>
              </c:extLst>
            </c:dLbl>
            <c:dLbl>
              <c:idx val="1"/>
              <c:layout>
                <c:manualLayout>
                  <c:x val="-3.365823261272028E-2"/>
                  <c:y val="-1.404864172211565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6E-4A5E-B26D-D0BC412EAD4F}"/>
                </c:ext>
              </c:extLst>
            </c:dLbl>
            <c:dLbl>
              <c:idx val="2"/>
              <c:layout>
                <c:manualLayout>
                  <c:x val="1.7492104449704008E-2"/>
                  <c:y val="-3.3863622165778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6E-4A5E-B26D-D0BC412EAD4F}"/>
                </c:ext>
              </c:extLst>
            </c:dLbl>
            <c:dLbl>
              <c:idx val="3"/>
              <c:layout>
                <c:manualLayout>
                  <c:x val="3.3892224631869923E-2"/>
                  <c:y val="4.373443897668300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6E-4A5E-B26D-D0BC412EAD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Transferable Securities</c:v>
                </c:pt>
                <c:pt idx="1">
                  <c:v>UCITS and UCIs</c:v>
                </c:pt>
                <c:pt idx="2">
                  <c:v>Bank Deposits</c:v>
                </c:pt>
                <c:pt idx="3">
                  <c:v>Other</c:v>
                </c:pt>
              </c:strCache>
            </c:strRef>
          </c:cat>
          <c:val>
            <c:numRef>
              <c:f>Sheet1!$B$2:$B$5</c:f>
              <c:numCache>
                <c:formatCode>0.0%</c:formatCode>
                <c:ptCount val="4"/>
                <c:pt idx="0">
                  <c:v>0.89700000000000002</c:v>
                </c:pt>
                <c:pt idx="1">
                  <c:v>7.9000000000000001E-2</c:v>
                </c:pt>
                <c:pt idx="2">
                  <c:v>1.2999999999999999E-2</c:v>
                </c:pt>
                <c:pt idx="3">
                  <c:v>1.0999999999999999E-2</c:v>
                </c:pt>
              </c:numCache>
            </c:numRef>
          </c:val>
          <c:extLst>
            <c:ext xmlns:c16="http://schemas.microsoft.com/office/drawing/2014/chart" uri="{C3380CC4-5D6E-409C-BE32-E72D297353CC}">
              <c16:uniqueId val="{00000008-496E-4A5E-B26D-D0BC412EAD4F}"/>
            </c:ext>
          </c:extLst>
        </c:ser>
        <c:dLbls>
          <c:showLegendKey val="0"/>
          <c:showVal val="0"/>
          <c:showCatName val="0"/>
          <c:showSerName val="0"/>
          <c:showPercent val="0"/>
          <c:showBubbleSize val="0"/>
          <c:showLeaderLines val="1"/>
        </c:dLbls>
        <c:firstSliceAng val="45"/>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20479E"/>
              </a:solidFill>
              <a:ln w="19050">
                <a:solidFill>
                  <a:schemeClr val="lt1"/>
                </a:solidFill>
              </a:ln>
              <a:effectLst/>
            </c:spPr>
            <c:extLst>
              <c:ext xmlns:c16="http://schemas.microsoft.com/office/drawing/2014/chart" uri="{C3380CC4-5D6E-409C-BE32-E72D297353CC}">
                <c16:uniqueId val="{00000001-7E6E-4341-8329-2EDDD83EC75A}"/>
              </c:ext>
            </c:extLst>
          </c:dPt>
          <c:dPt>
            <c:idx val="1"/>
            <c:bubble3D val="0"/>
            <c:spPr>
              <a:solidFill>
                <a:srgbClr val="0077D0"/>
              </a:solidFill>
              <a:ln w="19050">
                <a:solidFill>
                  <a:schemeClr val="lt1"/>
                </a:solidFill>
              </a:ln>
              <a:effectLst/>
            </c:spPr>
            <c:extLst>
              <c:ext xmlns:c16="http://schemas.microsoft.com/office/drawing/2014/chart" uri="{C3380CC4-5D6E-409C-BE32-E72D297353CC}">
                <c16:uniqueId val="{00000003-7E6E-4341-8329-2EDDD83EC75A}"/>
              </c:ext>
            </c:extLst>
          </c:dPt>
          <c:dPt>
            <c:idx val="2"/>
            <c:bubble3D val="0"/>
            <c:spPr>
              <a:solidFill>
                <a:srgbClr val="C7D937"/>
              </a:solidFill>
              <a:ln w="19050">
                <a:solidFill>
                  <a:schemeClr val="lt1"/>
                </a:solidFill>
              </a:ln>
              <a:effectLst/>
            </c:spPr>
            <c:extLst>
              <c:ext xmlns:c16="http://schemas.microsoft.com/office/drawing/2014/chart" uri="{C3380CC4-5D6E-409C-BE32-E72D297353CC}">
                <c16:uniqueId val="{00000005-7E6E-4341-8329-2EDDD83EC75A}"/>
              </c:ext>
            </c:extLst>
          </c:dPt>
          <c:dPt>
            <c:idx val="3"/>
            <c:bubble3D val="0"/>
            <c:spPr>
              <a:solidFill>
                <a:srgbClr val="3FC4FF"/>
              </a:solidFill>
              <a:ln w="19050">
                <a:solidFill>
                  <a:schemeClr val="lt1"/>
                </a:solidFill>
              </a:ln>
              <a:effectLst/>
            </c:spPr>
            <c:extLst>
              <c:ext xmlns:c16="http://schemas.microsoft.com/office/drawing/2014/chart" uri="{C3380CC4-5D6E-409C-BE32-E72D297353CC}">
                <c16:uniqueId val="{00000007-7E6E-4341-8329-2EDDD83EC75A}"/>
              </c:ext>
            </c:extLst>
          </c:dPt>
          <c:dPt>
            <c:idx val="4"/>
            <c:bubble3D val="0"/>
            <c:spPr>
              <a:solidFill>
                <a:srgbClr val="8B8B8B"/>
              </a:solidFill>
              <a:ln w="19050">
                <a:solidFill>
                  <a:schemeClr val="lt1"/>
                </a:solidFill>
              </a:ln>
              <a:effectLst/>
            </c:spPr>
            <c:extLst>
              <c:ext xmlns:c16="http://schemas.microsoft.com/office/drawing/2014/chart" uri="{C3380CC4-5D6E-409C-BE32-E72D297353CC}">
                <c16:uniqueId val="{00000009-7E6E-4341-8329-2EDDD83EC75A}"/>
              </c:ext>
            </c:extLst>
          </c:dPt>
          <c:dLbls>
            <c:dLbl>
              <c:idx val="0"/>
              <c:layout>
                <c:manualLayout>
                  <c:x val="2.6409560676863619E-2"/>
                  <c:y val="-5.827643644709286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6E-4341-8329-2EDDD83EC75A}"/>
                </c:ext>
              </c:extLst>
            </c:dLbl>
            <c:dLbl>
              <c:idx val="1"/>
              <c:layout>
                <c:manualLayout>
                  <c:x val="-1.6806084067095051E-2"/>
                  <c:y val="3.586242242898018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6E-4341-8329-2EDDD83EC75A}"/>
                </c:ext>
              </c:extLst>
            </c:dLbl>
            <c:dLbl>
              <c:idx val="2"/>
              <c:layout>
                <c:manualLayout>
                  <c:x val="-2.9186258133582933E-3"/>
                  <c:y val="-1.39691083381791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6E-4341-8329-2EDDD83EC75A}"/>
                </c:ext>
              </c:extLst>
            </c:dLbl>
            <c:dLbl>
              <c:idx val="3"/>
              <c:layout>
                <c:manualLayout>
                  <c:x val="1.680608406709503E-2"/>
                  <c:y val="4.48280280362252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6E-4341-8329-2EDDD83EC75A}"/>
                </c:ext>
              </c:extLst>
            </c:dLbl>
            <c:dLbl>
              <c:idx val="4"/>
              <c:layout>
                <c:manualLayout>
                  <c:x val="9.6034766097685877E-3"/>
                  <c:y val="4.034522523260275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6E-4341-8329-2EDDD83EC7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Private Equity</c:v>
                </c:pt>
                <c:pt idx="1">
                  <c:v>Other</c:v>
                </c:pt>
                <c:pt idx="2">
                  <c:v>Hedge</c:v>
                </c:pt>
                <c:pt idx="3">
                  <c:v>Real Estate</c:v>
                </c:pt>
                <c:pt idx="4">
                  <c:v>Funds of Funds</c:v>
                </c:pt>
              </c:strCache>
            </c:strRef>
          </c:cat>
          <c:val>
            <c:numRef>
              <c:f>Sheet1!$B$2:$B$6</c:f>
              <c:numCache>
                <c:formatCode>0.0%</c:formatCode>
                <c:ptCount val="5"/>
                <c:pt idx="0">
                  <c:v>0.33100000000000002</c:v>
                </c:pt>
                <c:pt idx="1">
                  <c:v>0.35199999999999998</c:v>
                </c:pt>
                <c:pt idx="2">
                  <c:v>9.8000000000000004E-2</c:v>
                </c:pt>
                <c:pt idx="3">
                  <c:v>0.127</c:v>
                </c:pt>
                <c:pt idx="4">
                  <c:v>9.1999999999999998E-2</c:v>
                </c:pt>
              </c:numCache>
            </c:numRef>
          </c:val>
          <c:extLst>
            <c:ext xmlns:c16="http://schemas.microsoft.com/office/drawing/2014/chart" uri="{C3380CC4-5D6E-409C-BE32-E72D297353CC}">
              <c16:uniqueId val="{0000000A-7E6E-4341-8329-2EDDD83EC75A}"/>
            </c:ext>
          </c:extLst>
        </c:ser>
        <c:dLbls>
          <c:showLegendKey val="0"/>
          <c:showVal val="0"/>
          <c:showCatName val="0"/>
          <c:showSerName val="0"/>
          <c:showPercent val="0"/>
          <c:showBubbleSize val="0"/>
          <c:showLeaderLines val="1"/>
        </c:dLbls>
        <c:firstSliceAng val="93"/>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CBB42-6635-4582-9C3F-6E95A7540E5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156865D7-BEA3-4C20-9C46-E72E75663D7A}">
      <dgm:prSet phldrT="[Text]" custT="1"/>
      <dgm:spPr/>
      <dgm:t>
        <a:bodyPr/>
        <a:lstStyle/>
        <a:p>
          <a:r>
            <a:rPr lang="en-GB" sz="1000" dirty="0">
              <a:solidFill>
                <a:schemeClr val="tx1"/>
              </a:solidFill>
            </a:rPr>
            <a:t>Investment Funds and Management Companies</a:t>
          </a:r>
        </a:p>
      </dgm:t>
    </dgm:pt>
    <dgm:pt modelId="{003C1BE3-5A3E-4C3E-9AD4-9BE7FAC6F964}" type="parTrans" cxnId="{23BAE669-6C3C-4196-AB0B-822830D992BB}">
      <dgm:prSet/>
      <dgm:spPr/>
      <dgm:t>
        <a:bodyPr/>
        <a:lstStyle/>
        <a:p>
          <a:endParaRPr lang="en-GB">
            <a:solidFill>
              <a:schemeClr val="tx1"/>
            </a:solidFill>
          </a:endParaRPr>
        </a:p>
      </dgm:t>
    </dgm:pt>
    <dgm:pt modelId="{2AB7C27F-F769-40E4-9D2A-38B8654CB84B}" type="sibTrans" cxnId="{23BAE669-6C3C-4196-AB0B-822830D992BB}">
      <dgm:prSet/>
      <dgm:spPr/>
      <dgm:t>
        <a:bodyPr/>
        <a:lstStyle/>
        <a:p>
          <a:endParaRPr lang="en-GB">
            <a:solidFill>
              <a:schemeClr val="tx1"/>
            </a:solidFill>
          </a:endParaRPr>
        </a:p>
      </dgm:t>
    </dgm:pt>
    <dgm:pt modelId="{750941F7-F4AE-4BC8-ACEC-50396026BB5D}">
      <dgm:prSet phldrT="[Text]" custT="1"/>
      <dgm:spPr/>
      <dgm:t>
        <a:bodyPr/>
        <a:lstStyle/>
        <a:p>
          <a:r>
            <a:rPr lang="en-GB" sz="1000" dirty="0">
              <a:solidFill>
                <a:schemeClr val="tx1"/>
              </a:solidFill>
            </a:rPr>
            <a:t>Crowdfunding Service Providers</a:t>
          </a:r>
        </a:p>
      </dgm:t>
    </dgm:pt>
    <dgm:pt modelId="{39C6571E-4343-4484-86D4-B35C77B6FD21}" type="parTrans" cxnId="{83C762B5-FE97-409A-AE0E-BF115A3E669A}">
      <dgm:prSet/>
      <dgm:spPr/>
      <dgm:t>
        <a:bodyPr/>
        <a:lstStyle/>
        <a:p>
          <a:endParaRPr lang="en-GB">
            <a:solidFill>
              <a:schemeClr val="tx1"/>
            </a:solidFill>
          </a:endParaRPr>
        </a:p>
      </dgm:t>
    </dgm:pt>
    <dgm:pt modelId="{8CF6F5F7-699B-49CE-92FB-203E920793D3}" type="sibTrans" cxnId="{83C762B5-FE97-409A-AE0E-BF115A3E669A}">
      <dgm:prSet/>
      <dgm:spPr/>
      <dgm:t>
        <a:bodyPr/>
        <a:lstStyle/>
        <a:p>
          <a:endParaRPr lang="en-GB">
            <a:solidFill>
              <a:schemeClr val="tx1"/>
            </a:solidFill>
          </a:endParaRPr>
        </a:p>
      </dgm:t>
    </dgm:pt>
    <dgm:pt modelId="{7262D88C-E843-496B-A41E-A239F115B64F}">
      <dgm:prSet phldrT="[Text]" custT="1"/>
      <dgm:spPr/>
      <dgm:t>
        <a:bodyPr/>
        <a:lstStyle/>
        <a:p>
          <a:r>
            <a:rPr lang="en-GB" sz="1000" dirty="0">
              <a:solidFill>
                <a:schemeClr val="tx1"/>
              </a:solidFill>
            </a:rPr>
            <a:t>Cyprus Investment Firms</a:t>
          </a:r>
        </a:p>
      </dgm:t>
    </dgm:pt>
    <dgm:pt modelId="{D7D7408D-DCB5-4802-A1B7-1F97BC967F0B}" type="parTrans" cxnId="{1D2AD96E-68B8-4A79-B00D-A5BEC5E998EB}">
      <dgm:prSet/>
      <dgm:spPr/>
      <dgm:t>
        <a:bodyPr/>
        <a:lstStyle/>
        <a:p>
          <a:endParaRPr lang="en-GB">
            <a:solidFill>
              <a:schemeClr val="tx1"/>
            </a:solidFill>
          </a:endParaRPr>
        </a:p>
      </dgm:t>
    </dgm:pt>
    <dgm:pt modelId="{5054B47E-B1F6-40EF-81ED-7C14BA83399C}" type="sibTrans" cxnId="{1D2AD96E-68B8-4A79-B00D-A5BEC5E998EB}">
      <dgm:prSet/>
      <dgm:spPr/>
      <dgm:t>
        <a:bodyPr/>
        <a:lstStyle/>
        <a:p>
          <a:endParaRPr lang="en-GB">
            <a:solidFill>
              <a:schemeClr val="tx1"/>
            </a:solidFill>
          </a:endParaRPr>
        </a:p>
      </dgm:t>
    </dgm:pt>
    <dgm:pt modelId="{071593E3-A419-40DC-B486-4B8F1A83FDA8}">
      <dgm:prSet phldrT="[Text]" custT="1"/>
      <dgm:spPr/>
      <dgm:t>
        <a:bodyPr/>
        <a:lstStyle/>
        <a:p>
          <a:r>
            <a:rPr lang="en-GB" sz="1000" dirty="0">
              <a:solidFill>
                <a:schemeClr val="tx1"/>
              </a:solidFill>
            </a:rPr>
            <a:t>Trading Venues (Cyprus Stock Exchange, Multilateral Trading Facility)</a:t>
          </a:r>
        </a:p>
      </dgm:t>
    </dgm:pt>
    <dgm:pt modelId="{38B5497F-9AA3-44DC-8394-00AAFEBC1322}" type="parTrans" cxnId="{4B282292-E585-45BE-968A-91D857363629}">
      <dgm:prSet/>
      <dgm:spPr/>
      <dgm:t>
        <a:bodyPr/>
        <a:lstStyle/>
        <a:p>
          <a:endParaRPr lang="en-GB">
            <a:solidFill>
              <a:schemeClr val="tx1"/>
            </a:solidFill>
          </a:endParaRPr>
        </a:p>
      </dgm:t>
    </dgm:pt>
    <dgm:pt modelId="{A3889B4D-4EA8-425A-97A5-D5BB43A66E3E}" type="sibTrans" cxnId="{4B282292-E585-45BE-968A-91D857363629}">
      <dgm:prSet/>
      <dgm:spPr/>
      <dgm:t>
        <a:bodyPr/>
        <a:lstStyle/>
        <a:p>
          <a:endParaRPr lang="en-GB">
            <a:solidFill>
              <a:schemeClr val="tx1"/>
            </a:solidFill>
          </a:endParaRPr>
        </a:p>
      </dgm:t>
    </dgm:pt>
    <dgm:pt modelId="{03FF0634-641F-426E-BC84-BA3E91083461}">
      <dgm:prSet custT="1"/>
      <dgm:spPr/>
      <dgm:t>
        <a:bodyPr/>
        <a:lstStyle/>
        <a:p>
          <a:r>
            <a:rPr lang="en-GB" sz="1000" dirty="0">
              <a:solidFill>
                <a:schemeClr val="tx1"/>
              </a:solidFill>
            </a:rPr>
            <a:t>Crypto Asset Service Providers</a:t>
          </a:r>
        </a:p>
      </dgm:t>
    </dgm:pt>
    <dgm:pt modelId="{61BA0843-933B-4A94-8ACA-2AD3FBF29E8F}" type="parTrans" cxnId="{FE4CD34F-5D1B-4E2C-BF07-D251DB15914A}">
      <dgm:prSet/>
      <dgm:spPr/>
      <dgm:t>
        <a:bodyPr/>
        <a:lstStyle/>
        <a:p>
          <a:endParaRPr lang="en-GB">
            <a:solidFill>
              <a:schemeClr val="tx1"/>
            </a:solidFill>
          </a:endParaRPr>
        </a:p>
      </dgm:t>
    </dgm:pt>
    <dgm:pt modelId="{93B20F58-4133-4F48-A1FF-28B85CE18C87}" type="sibTrans" cxnId="{FE4CD34F-5D1B-4E2C-BF07-D251DB15914A}">
      <dgm:prSet/>
      <dgm:spPr/>
      <dgm:t>
        <a:bodyPr/>
        <a:lstStyle/>
        <a:p>
          <a:endParaRPr lang="en-GB">
            <a:solidFill>
              <a:schemeClr val="tx1"/>
            </a:solidFill>
          </a:endParaRPr>
        </a:p>
      </dgm:t>
    </dgm:pt>
    <dgm:pt modelId="{6EF0E6C1-AA67-4AEB-90AB-2073A3551B76}">
      <dgm:prSet custT="1"/>
      <dgm:spPr/>
      <dgm:t>
        <a:bodyPr/>
        <a:lstStyle/>
        <a:p>
          <a:r>
            <a:rPr lang="en-GB" sz="1000" dirty="0">
              <a:solidFill>
                <a:schemeClr val="tx1"/>
              </a:solidFill>
            </a:rPr>
            <a:t>Administrative Service Providers</a:t>
          </a:r>
        </a:p>
      </dgm:t>
    </dgm:pt>
    <dgm:pt modelId="{CC00CAD4-ECAE-40D8-9813-54020C92BC2C}" type="parTrans" cxnId="{3F2C5FE1-46A6-42E9-97B7-ED37ACDEDC40}">
      <dgm:prSet/>
      <dgm:spPr/>
      <dgm:t>
        <a:bodyPr/>
        <a:lstStyle/>
        <a:p>
          <a:endParaRPr lang="en-GB">
            <a:solidFill>
              <a:schemeClr val="tx1"/>
            </a:solidFill>
          </a:endParaRPr>
        </a:p>
      </dgm:t>
    </dgm:pt>
    <dgm:pt modelId="{1E32C4CE-0260-471C-ABEB-B2CEB7049915}" type="sibTrans" cxnId="{3F2C5FE1-46A6-42E9-97B7-ED37ACDEDC40}">
      <dgm:prSet/>
      <dgm:spPr/>
      <dgm:t>
        <a:bodyPr/>
        <a:lstStyle/>
        <a:p>
          <a:endParaRPr lang="en-GB">
            <a:solidFill>
              <a:schemeClr val="tx1"/>
            </a:solidFill>
          </a:endParaRPr>
        </a:p>
      </dgm:t>
    </dgm:pt>
    <dgm:pt modelId="{A75155CD-B2DA-4CF0-8D14-DA7A2C428195}">
      <dgm:prSet phldrT="[Text]" custT="1"/>
      <dgm:spPr/>
      <dgm:t>
        <a:bodyPr/>
        <a:lstStyle/>
        <a:p>
          <a:r>
            <a:rPr lang="en-GB" sz="1000" dirty="0">
              <a:solidFill>
                <a:schemeClr val="tx1"/>
              </a:solidFill>
            </a:rPr>
            <a:t>Listed Companies</a:t>
          </a:r>
        </a:p>
      </dgm:t>
    </dgm:pt>
    <dgm:pt modelId="{6D76E7EF-3400-4F44-8B64-F8CAB3A14AE5}" type="parTrans" cxnId="{25BFDEDC-96F8-47CA-AE1A-7F054EDF2F32}">
      <dgm:prSet/>
      <dgm:spPr/>
      <dgm:t>
        <a:bodyPr/>
        <a:lstStyle/>
        <a:p>
          <a:endParaRPr lang="en-GB">
            <a:solidFill>
              <a:schemeClr val="tx1"/>
            </a:solidFill>
          </a:endParaRPr>
        </a:p>
      </dgm:t>
    </dgm:pt>
    <dgm:pt modelId="{332B81AC-AB49-451B-A007-994312602A42}" type="sibTrans" cxnId="{25BFDEDC-96F8-47CA-AE1A-7F054EDF2F32}">
      <dgm:prSet/>
      <dgm:spPr/>
      <dgm:t>
        <a:bodyPr/>
        <a:lstStyle/>
        <a:p>
          <a:endParaRPr lang="en-GB">
            <a:solidFill>
              <a:schemeClr val="tx1"/>
            </a:solidFill>
          </a:endParaRPr>
        </a:p>
      </dgm:t>
    </dgm:pt>
    <dgm:pt modelId="{1EA1DE90-2FDA-49CC-B7D2-5313D543E346}" type="pres">
      <dgm:prSet presAssocID="{558CBB42-6635-4582-9C3F-6E95A7540E57}" presName="cycle" presStyleCnt="0">
        <dgm:presLayoutVars>
          <dgm:dir/>
          <dgm:resizeHandles val="exact"/>
        </dgm:presLayoutVars>
      </dgm:prSet>
      <dgm:spPr/>
    </dgm:pt>
    <dgm:pt modelId="{7443B96E-D5D9-46C4-96CE-2FFAD2552D4C}" type="pres">
      <dgm:prSet presAssocID="{7262D88C-E843-496B-A41E-A239F115B64F}" presName="node" presStyleLbl="node1" presStyleIdx="0" presStyleCnt="7" custScaleX="147120">
        <dgm:presLayoutVars>
          <dgm:bulletEnabled val="1"/>
        </dgm:presLayoutVars>
      </dgm:prSet>
      <dgm:spPr/>
    </dgm:pt>
    <dgm:pt modelId="{477C7BFB-82D3-4EC7-9435-446F3841674A}" type="pres">
      <dgm:prSet presAssocID="{7262D88C-E843-496B-A41E-A239F115B64F}" presName="spNode" presStyleCnt="0"/>
      <dgm:spPr/>
    </dgm:pt>
    <dgm:pt modelId="{C2462DCC-7639-4C0E-B02A-05DEEDFA307E}" type="pres">
      <dgm:prSet presAssocID="{5054B47E-B1F6-40EF-81ED-7C14BA83399C}" presName="sibTrans" presStyleLbl="sibTrans1D1" presStyleIdx="0" presStyleCnt="7"/>
      <dgm:spPr/>
    </dgm:pt>
    <dgm:pt modelId="{268859B2-CE52-4CE8-854A-83DC754E6E9D}" type="pres">
      <dgm:prSet presAssocID="{6EF0E6C1-AA67-4AEB-90AB-2073A3551B76}" presName="node" presStyleLbl="node1" presStyleIdx="1" presStyleCnt="7" custScaleX="131127">
        <dgm:presLayoutVars>
          <dgm:bulletEnabled val="1"/>
        </dgm:presLayoutVars>
      </dgm:prSet>
      <dgm:spPr/>
    </dgm:pt>
    <dgm:pt modelId="{2ED073DE-EFF2-447D-9577-3BB6879AA9A0}" type="pres">
      <dgm:prSet presAssocID="{6EF0E6C1-AA67-4AEB-90AB-2073A3551B76}" presName="spNode" presStyleCnt="0"/>
      <dgm:spPr/>
    </dgm:pt>
    <dgm:pt modelId="{A43E6F00-4CF6-417A-8DCE-53BF23043184}" type="pres">
      <dgm:prSet presAssocID="{1E32C4CE-0260-471C-ABEB-B2CEB7049915}" presName="sibTrans" presStyleLbl="sibTrans1D1" presStyleIdx="1" presStyleCnt="7"/>
      <dgm:spPr/>
    </dgm:pt>
    <dgm:pt modelId="{E07711B5-97E7-453B-9C3B-8F03AB4727AF}" type="pres">
      <dgm:prSet presAssocID="{071593E3-A419-40DC-B486-4B8F1A83FDA8}" presName="node" presStyleLbl="node1" presStyleIdx="2" presStyleCnt="7" custScaleX="141307">
        <dgm:presLayoutVars>
          <dgm:bulletEnabled val="1"/>
        </dgm:presLayoutVars>
      </dgm:prSet>
      <dgm:spPr/>
    </dgm:pt>
    <dgm:pt modelId="{4120F40F-95DF-4F2A-AEFF-4196E175C593}" type="pres">
      <dgm:prSet presAssocID="{071593E3-A419-40DC-B486-4B8F1A83FDA8}" presName="spNode" presStyleCnt="0"/>
      <dgm:spPr/>
    </dgm:pt>
    <dgm:pt modelId="{CD9B3BB5-7A91-4074-B829-0917AB0CB13C}" type="pres">
      <dgm:prSet presAssocID="{A3889B4D-4EA8-425A-97A5-D5BB43A66E3E}" presName="sibTrans" presStyleLbl="sibTrans1D1" presStyleIdx="2" presStyleCnt="7"/>
      <dgm:spPr/>
    </dgm:pt>
    <dgm:pt modelId="{174613B5-4936-4573-B0AC-65D7B42E38B1}" type="pres">
      <dgm:prSet presAssocID="{156865D7-BEA3-4C20-9C46-E72E75663D7A}" presName="node" presStyleLbl="node1" presStyleIdx="3" presStyleCnt="7" custScaleX="166697">
        <dgm:presLayoutVars>
          <dgm:bulletEnabled val="1"/>
        </dgm:presLayoutVars>
      </dgm:prSet>
      <dgm:spPr/>
    </dgm:pt>
    <dgm:pt modelId="{D2040EF2-983C-404A-94C7-AF07D18BD2A3}" type="pres">
      <dgm:prSet presAssocID="{156865D7-BEA3-4C20-9C46-E72E75663D7A}" presName="spNode" presStyleCnt="0"/>
      <dgm:spPr/>
    </dgm:pt>
    <dgm:pt modelId="{ACB23AA0-C2A3-4684-9E70-7B9C3DB55FD1}" type="pres">
      <dgm:prSet presAssocID="{2AB7C27F-F769-40E4-9D2A-38B8654CB84B}" presName="sibTrans" presStyleLbl="sibTrans1D1" presStyleIdx="3" presStyleCnt="7"/>
      <dgm:spPr/>
    </dgm:pt>
    <dgm:pt modelId="{4E50A21B-5E97-463C-92A2-9BA8BD49E303}" type="pres">
      <dgm:prSet presAssocID="{03FF0634-641F-426E-BC84-BA3E91083461}" presName="node" presStyleLbl="node1" presStyleIdx="4" presStyleCnt="7" custScaleX="140697">
        <dgm:presLayoutVars>
          <dgm:bulletEnabled val="1"/>
        </dgm:presLayoutVars>
      </dgm:prSet>
      <dgm:spPr/>
    </dgm:pt>
    <dgm:pt modelId="{30F209FD-6158-494B-A202-6A4BD08047F3}" type="pres">
      <dgm:prSet presAssocID="{03FF0634-641F-426E-BC84-BA3E91083461}" presName="spNode" presStyleCnt="0"/>
      <dgm:spPr/>
    </dgm:pt>
    <dgm:pt modelId="{0E485660-E95E-498C-8904-225E0FA1101A}" type="pres">
      <dgm:prSet presAssocID="{93B20F58-4133-4F48-A1FF-28B85CE18C87}" presName="sibTrans" presStyleLbl="sibTrans1D1" presStyleIdx="4" presStyleCnt="7"/>
      <dgm:spPr/>
    </dgm:pt>
    <dgm:pt modelId="{B301F1A7-0B8D-41D0-8666-6224BA4F5C5A}" type="pres">
      <dgm:prSet presAssocID="{750941F7-F4AE-4BC8-ACEC-50396026BB5D}" presName="node" presStyleLbl="node1" presStyleIdx="5" presStyleCnt="7" custScaleX="170487">
        <dgm:presLayoutVars>
          <dgm:bulletEnabled val="1"/>
        </dgm:presLayoutVars>
      </dgm:prSet>
      <dgm:spPr/>
    </dgm:pt>
    <dgm:pt modelId="{96DBC265-CE19-4691-A851-FE94501B5419}" type="pres">
      <dgm:prSet presAssocID="{750941F7-F4AE-4BC8-ACEC-50396026BB5D}" presName="spNode" presStyleCnt="0"/>
      <dgm:spPr/>
    </dgm:pt>
    <dgm:pt modelId="{F0F896EC-724F-4382-9FC2-56E1E14A6663}" type="pres">
      <dgm:prSet presAssocID="{8CF6F5F7-699B-49CE-92FB-203E920793D3}" presName="sibTrans" presStyleLbl="sibTrans1D1" presStyleIdx="5" presStyleCnt="7"/>
      <dgm:spPr/>
    </dgm:pt>
    <dgm:pt modelId="{8F83A577-B1C7-439A-8CD1-BBC8CE08487C}" type="pres">
      <dgm:prSet presAssocID="{A75155CD-B2DA-4CF0-8D14-DA7A2C428195}" presName="node" presStyleLbl="node1" presStyleIdx="6" presStyleCnt="7" custScaleX="135802">
        <dgm:presLayoutVars>
          <dgm:bulletEnabled val="1"/>
        </dgm:presLayoutVars>
      </dgm:prSet>
      <dgm:spPr/>
    </dgm:pt>
    <dgm:pt modelId="{153023D2-7566-433C-8DE7-C6069C772A3A}" type="pres">
      <dgm:prSet presAssocID="{A75155CD-B2DA-4CF0-8D14-DA7A2C428195}" presName="spNode" presStyleCnt="0"/>
      <dgm:spPr/>
    </dgm:pt>
    <dgm:pt modelId="{40BA49C2-0B85-45B7-9971-1C6FA7FDC567}" type="pres">
      <dgm:prSet presAssocID="{332B81AC-AB49-451B-A007-994312602A42}" presName="sibTrans" presStyleLbl="sibTrans1D1" presStyleIdx="6" presStyleCnt="7"/>
      <dgm:spPr/>
    </dgm:pt>
  </dgm:ptLst>
  <dgm:cxnLst>
    <dgm:cxn modelId="{67670209-04BF-460A-ADD6-636E74C0D0BF}" type="presOf" srcId="{A75155CD-B2DA-4CF0-8D14-DA7A2C428195}" destId="{8F83A577-B1C7-439A-8CD1-BBC8CE08487C}" srcOrd="0" destOrd="0" presId="urn:microsoft.com/office/officeart/2005/8/layout/cycle6"/>
    <dgm:cxn modelId="{A96AFE2F-38E7-4BAF-BD37-0D34664CE62C}" type="presOf" srcId="{750941F7-F4AE-4BC8-ACEC-50396026BB5D}" destId="{B301F1A7-0B8D-41D0-8666-6224BA4F5C5A}" srcOrd="0" destOrd="0" presId="urn:microsoft.com/office/officeart/2005/8/layout/cycle6"/>
    <dgm:cxn modelId="{DE7C3336-B1E6-46A7-B9E7-696D7C3595D2}" type="presOf" srcId="{93B20F58-4133-4F48-A1FF-28B85CE18C87}" destId="{0E485660-E95E-498C-8904-225E0FA1101A}" srcOrd="0" destOrd="0" presId="urn:microsoft.com/office/officeart/2005/8/layout/cycle6"/>
    <dgm:cxn modelId="{D0D7BA3B-77B1-42AB-8F1F-CC7ADB65FFE5}" type="presOf" srcId="{A3889B4D-4EA8-425A-97A5-D5BB43A66E3E}" destId="{CD9B3BB5-7A91-4074-B829-0917AB0CB13C}" srcOrd="0" destOrd="0" presId="urn:microsoft.com/office/officeart/2005/8/layout/cycle6"/>
    <dgm:cxn modelId="{8BB6D047-73D0-4E5D-A8C8-21E3DBFFC74E}" type="presOf" srcId="{1E32C4CE-0260-471C-ABEB-B2CEB7049915}" destId="{A43E6F00-4CF6-417A-8DCE-53BF23043184}" srcOrd="0" destOrd="0" presId="urn:microsoft.com/office/officeart/2005/8/layout/cycle6"/>
    <dgm:cxn modelId="{23BAE669-6C3C-4196-AB0B-822830D992BB}" srcId="{558CBB42-6635-4582-9C3F-6E95A7540E57}" destId="{156865D7-BEA3-4C20-9C46-E72E75663D7A}" srcOrd="3" destOrd="0" parTransId="{003C1BE3-5A3E-4C3E-9AD4-9BE7FAC6F964}" sibTransId="{2AB7C27F-F769-40E4-9D2A-38B8654CB84B}"/>
    <dgm:cxn modelId="{3F6EFB49-85A1-4ED7-86AE-797EE33C5D80}" type="presOf" srcId="{558CBB42-6635-4582-9C3F-6E95A7540E57}" destId="{1EA1DE90-2FDA-49CC-B7D2-5313D543E346}" srcOrd="0" destOrd="0" presId="urn:microsoft.com/office/officeart/2005/8/layout/cycle6"/>
    <dgm:cxn modelId="{5B3E6B6D-5D7D-4370-B7FE-3726A91D59F3}" type="presOf" srcId="{8CF6F5F7-699B-49CE-92FB-203E920793D3}" destId="{F0F896EC-724F-4382-9FC2-56E1E14A6663}" srcOrd="0" destOrd="0" presId="urn:microsoft.com/office/officeart/2005/8/layout/cycle6"/>
    <dgm:cxn modelId="{1D2AD96E-68B8-4A79-B00D-A5BEC5E998EB}" srcId="{558CBB42-6635-4582-9C3F-6E95A7540E57}" destId="{7262D88C-E843-496B-A41E-A239F115B64F}" srcOrd="0" destOrd="0" parTransId="{D7D7408D-DCB5-4802-A1B7-1F97BC967F0B}" sibTransId="{5054B47E-B1F6-40EF-81ED-7C14BA83399C}"/>
    <dgm:cxn modelId="{FE4CD34F-5D1B-4E2C-BF07-D251DB15914A}" srcId="{558CBB42-6635-4582-9C3F-6E95A7540E57}" destId="{03FF0634-641F-426E-BC84-BA3E91083461}" srcOrd="4" destOrd="0" parTransId="{61BA0843-933B-4A94-8ACA-2AD3FBF29E8F}" sibTransId="{93B20F58-4133-4F48-A1FF-28B85CE18C87}"/>
    <dgm:cxn modelId="{DBD78374-E136-4BBC-8319-962EA947BD55}" type="presOf" srcId="{332B81AC-AB49-451B-A007-994312602A42}" destId="{40BA49C2-0B85-45B7-9971-1C6FA7FDC567}" srcOrd="0" destOrd="0" presId="urn:microsoft.com/office/officeart/2005/8/layout/cycle6"/>
    <dgm:cxn modelId="{AD023A59-B8F5-4BAB-B378-B001FF065BEB}" type="presOf" srcId="{5054B47E-B1F6-40EF-81ED-7C14BA83399C}" destId="{C2462DCC-7639-4C0E-B02A-05DEEDFA307E}" srcOrd="0" destOrd="0" presId="urn:microsoft.com/office/officeart/2005/8/layout/cycle6"/>
    <dgm:cxn modelId="{C47D387C-68FC-4579-B04A-80CCD13DD695}" type="presOf" srcId="{7262D88C-E843-496B-A41E-A239F115B64F}" destId="{7443B96E-D5D9-46C4-96CE-2FFAD2552D4C}" srcOrd="0" destOrd="0" presId="urn:microsoft.com/office/officeart/2005/8/layout/cycle6"/>
    <dgm:cxn modelId="{4B282292-E585-45BE-968A-91D857363629}" srcId="{558CBB42-6635-4582-9C3F-6E95A7540E57}" destId="{071593E3-A419-40DC-B486-4B8F1A83FDA8}" srcOrd="2" destOrd="0" parTransId="{38B5497F-9AA3-44DC-8394-00AAFEBC1322}" sibTransId="{A3889B4D-4EA8-425A-97A5-D5BB43A66E3E}"/>
    <dgm:cxn modelId="{3F8340A6-43CF-48D7-9DEC-D36D0F326E97}" type="presOf" srcId="{2AB7C27F-F769-40E4-9D2A-38B8654CB84B}" destId="{ACB23AA0-C2A3-4684-9E70-7B9C3DB55FD1}" srcOrd="0" destOrd="0" presId="urn:microsoft.com/office/officeart/2005/8/layout/cycle6"/>
    <dgm:cxn modelId="{3AEC31B4-55A8-4311-B95B-56959A333D9F}" type="presOf" srcId="{03FF0634-641F-426E-BC84-BA3E91083461}" destId="{4E50A21B-5E97-463C-92A2-9BA8BD49E303}" srcOrd="0" destOrd="0" presId="urn:microsoft.com/office/officeart/2005/8/layout/cycle6"/>
    <dgm:cxn modelId="{83C762B5-FE97-409A-AE0E-BF115A3E669A}" srcId="{558CBB42-6635-4582-9C3F-6E95A7540E57}" destId="{750941F7-F4AE-4BC8-ACEC-50396026BB5D}" srcOrd="5" destOrd="0" parTransId="{39C6571E-4343-4484-86D4-B35C77B6FD21}" sibTransId="{8CF6F5F7-699B-49CE-92FB-203E920793D3}"/>
    <dgm:cxn modelId="{8ADB32CA-1DAE-40DD-A4B6-96B26A293FD6}" type="presOf" srcId="{156865D7-BEA3-4C20-9C46-E72E75663D7A}" destId="{174613B5-4936-4573-B0AC-65D7B42E38B1}" srcOrd="0" destOrd="0" presId="urn:microsoft.com/office/officeart/2005/8/layout/cycle6"/>
    <dgm:cxn modelId="{25BFDEDC-96F8-47CA-AE1A-7F054EDF2F32}" srcId="{558CBB42-6635-4582-9C3F-6E95A7540E57}" destId="{A75155CD-B2DA-4CF0-8D14-DA7A2C428195}" srcOrd="6" destOrd="0" parTransId="{6D76E7EF-3400-4F44-8B64-F8CAB3A14AE5}" sibTransId="{332B81AC-AB49-451B-A007-994312602A42}"/>
    <dgm:cxn modelId="{50CCD5DE-4B7B-4D4E-9ACE-515BEB8FD28C}" type="presOf" srcId="{6EF0E6C1-AA67-4AEB-90AB-2073A3551B76}" destId="{268859B2-CE52-4CE8-854A-83DC754E6E9D}" srcOrd="0" destOrd="0" presId="urn:microsoft.com/office/officeart/2005/8/layout/cycle6"/>
    <dgm:cxn modelId="{3F2C5FE1-46A6-42E9-97B7-ED37ACDEDC40}" srcId="{558CBB42-6635-4582-9C3F-6E95A7540E57}" destId="{6EF0E6C1-AA67-4AEB-90AB-2073A3551B76}" srcOrd="1" destOrd="0" parTransId="{CC00CAD4-ECAE-40D8-9813-54020C92BC2C}" sibTransId="{1E32C4CE-0260-471C-ABEB-B2CEB7049915}"/>
    <dgm:cxn modelId="{3B9A88EC-DE80-473E-A7C7-D71E608F7816}" type="presOf" srcId="{071593E3-A419-40DC-B486-4B8F1A83FDA8}" destId="{E07711B5-97E7-453B-9C3B-8F03AB4727AF}" srcOrd="0" destOrd="0" presId="urn:microsoft.com/office/officeart/2005/8/layout/cycle6"/>
    <dgm:cxn modelId="{0CBFF7DC-CE17-4914-A61A-BCD21F7218A2}" type="presParOf" srcId="{1EA1DE90-2FDA-49CC-B7D2-5313D543E346}" destId="{7443B96E-D5D9-46C4-96CE-2FFAD2552D4C}" srcOrd="0" destOrd="0" presId="urn:microsoft.com/office/officeart/2005/8/layout/cycle6"/>
    <dgm:cxn modelId="{740A1EC8-6CE7-4E51-9D01-352318D971D9}" type="presParOf" srcId="{1EA1DE90-2FDA-49CC-B7D2-5313D543E346}" destId="{477C7BFB-82D3-4EC7-9435-446F3841674A}" srcOrd="1" destOrd="0" presId="urn:microsoft.com/office/officeart/2005/8/layout/cycle6"/>
    <dgm:cxn modelId="{9FFBFAC2-78EA-4F3A-BF74-AD31C4257264}" type="presParOf" srcId="{1EA1DE90-2FDA-49CC-B7D2-5313D543E346}" destId="{C2462DCC-7639-4C0E-B02A-05DEEDFA307E}" srcOrd="2" destOrd="0" presId="urn:microsoft.com/office/officeart/2005/8/layout/cycle6"/>
    <dgm:cxn modelId="{CEBB4703-60F4-4302-9DE5-E815D71E9DA5}" type="presParOf" srcId="{1EA1DE90-2FDA-49CC-B7D2-5313D543E346}" destId="{268859B2-CE52-4CE8-854A-83DC754E6E9D}" srcOrd="3" destOrd="0" presId="urn:microsoft.com/office/officeart/2005/8/layout/cycle6"/>
    <dgm:cxn modelId="{BBBB2679-1F81-4510-84DA-F6C7B525C162}" type="presParOf" srcId="{1EA1DE90-2FDA-49CC-B7D2-5313D543E346}" destId="{2ED073DE-EFF2-447D-9577-3BB6879AA9A0}" srcOrd="4" destOrd="0" presId="urn:microsoft.com/office/officeart/2005/8/layout/cycle6"/>
    <dgm:cxn modelId="{886E9A50-B8A3-48F4-9C01-1BF40D6C5191}" type="presParOf" srcId="{1EA1DE90-2FDA-49CC-B7D2-5313D543E346}" destId="{A43E6F00-4CF6-417A-8DCE-53BF23043184}" srcOrd="5" destOrd="0" presId="urn:microsoft.com/office/officeart/2005/8/layout/cycle6"/>
    <dgm:cxn modelId="{A1716070-DBB0-41AC-96E9-2727EB516B0A}" type="presParOf" srcId="{1EA1DE90-2FDA-49CC-B7D2-5313D543E346}" destId="{E07711B5-97E7-453B-9C3B-8F03AB4727AF}" srcOrd="6" destOrd="0" presId="urn:microsoft.com/office/officeart/2005/8/layout/cycle6"/>
    <dgm:cxn modelId="{1C53A0D6-49E4-49E7-96B8-B0DCD6101CBF}" type="presParOf" srcId="{1EA1DE90-2FDA-49CC-B7D2-5313D543E346}" destId="{4120F40F-95DF-4F2A-AEFF-4196E175C593}" srcOrd="7" destOrd="0" presId="urn:microsoft.com/office/officeart/2005/8/layout/cycle6"/>
    <dgm:cxn modelId="{03516BBD-16ED-433F-80F4-C5B9C781A445}" type="presParOf" srcId="{1EA1DE90-2FDA-49CC-B7D2-5313D543E346}" destId="{CD9B3BB5-7A91-4074-B829-0917AB0CB13C}" srcOrd="8" destOrd="0" presId="urn:microsoft.com/office/officeart/2005/8/layout/cycle6"/>
    <dgm:cxn modelId="{7AFB8658-959F-41AE-85B7-A368A9162933}" type="presParOf" srcId="{1EA1DE90-2FDA-49CC-B7D2-5313D543E346}" destId="{174613B5-4936-4573-B0AC-65D7B42E38B1}" srcOrd="9" destOrd="0" presId="urn:microsoft.com/office/officeart/2005/8/layout/cycle6"/>
    <dgm:cxn modelId="{805313D7-EA2A-48C4-9A85-D57B7F0B8281}" type="presParOf" srcId="{1EA1DE90-2FDA-49CC-B7D2-5313D543E346}" destId="{D2040EF2-983C-404A-94C7-AF07D18BD2A3}" srcOrd="10" destOrd="0" presId="urn:microsoft.com/office/officeart/2005/8/layout/cycle6"/>
    <dgm:cxn modelId="{CA332C6E-A36C-4B9E-8493-0FE7D941C50D}" type="presParOf" srcId="{1EA1DE90-2FDA-49CC-B7D2-5313D543E346}" destId="{ACB23AA0-C2A3-4684-9E70-7B9C3DB55FD1}" srcOrd="11" destOrd="0" presId="urn:microsoft.com/office/officeart/2005/8/layout/cycle6"/>
    <dgm:cxn modelId="{569A5D19-76BB-436C-97AD-96C6B67EF5A0}" type="presParOf" srcId="{1EA1DE90-2FDA-49CC-B7D2-5313D543E346}" destId="{4E50A21B-5E97-463C-92A2-9BA8BD49E303}" srcOrd="12" destOrd="0" presId="urn:microsoft.com/office/officeart/2005/8/layout/cycle6"/>
    <dgm:cxn modelId="{C3C1163A-1867-4123-85A1-9579803A231E}" type="presParOf" srcId="{1EA1DE90-2FDA-49CC-B7D2-5313D543E346}" destId="{30F209FD-6158-494B-A202-6A4BD08047F3}" srcOrd="13" destOrd="0" presId="urn:microsoft.com/office/officeart/2005/8/layout/cycle6"/>
    <dgm:cxn modelId="{919702E4-E4C7-4905-A386-DECD81E27E8C}" type="presParOf" srcId="{1EA1DE90-2FDA-49CC-B7D2-5313D543E346}" destId="{0E485660-E95E-498C-8904-225E0FA1101A}" srcOrd="14" destOrd="0" presId="urn:microsoft.com/office/officeart/2005/8/layout/cycle6"/>
    <dgm:cxn modelId="{6E8F4D51-7483-4D76-8376-3B4F7C4642AF}" type="presParOf" srcId="{1EA1DE90-2FDA-49CC-B7D2-5313D543E346}" destId="{B301F1A7-0B8D-41D0-8666-6224BA4F5C5A}" srcOrd="15" destOrd="0" presId="urn:microsoft.com/office/officeart/2005/8/layout/cycle6"/>
    <dgm:cxn modelId="{6A4FEBA3-3F9A-495E-A635-F0892F050311}" type="presParOf" srcId="{1EA1DE90-2FDA-49CC-B7D2-5313D543E346}" destId="{96DBC265-CE19-4691-A851-FE94501B5419}" srcOrd="16" destOrd="0" presId="urn:microsoft.com/office/officeart/2005/8/layout/cycle6"/>
    <dgm:cxn modelId="{1B4DD017-6B8E-4DED-9B52-D2098A7735D5}" type="presParOf" srcId="{1EA1DE90-2FDA-49CC-B7D2-5313D543E346}" destId="{F0F896EC-724F-4382-9FC2-56E1E14A6663}" srcOrd="17" destOrd="0" presId="urn:microsoft.com/office/officeart/2005/8/layout/cycle6"/>
    <dgm:cxn modelId="{24E8C49E-04D4-4928-BE13-E264597987C6}" type="presParOf" srcId="{1EA1DE90-2FDA-49CC-B7D2-5313D543E346}" destId="{8F83A577-B1C7-439A-8CD1-BBC8CE08487C}" srcOrd="18" destOrd="0" presId="urn:microsoft.com/office/officeart/2005/8/layout/cycle6"/>
    <dgm:cxn modelId="{6F92BE3A-1A05-48AC-A83F-05CD5574C00F}" type="presParOf" srcId="{1EA1DE90-2FDA-49CC-B7D2-5313D543E346}" destId="{153023D2-7566-433C-8DE7-C6069C772A3A}" srcOrd="19" destOrd="0" presId="urn:microsoft.com/office/officeart/2005/8/layout/cycle6"/>
    <dgm:cxn modelId="{B3045697-8428-48DB-A4C5-EC9D5C9DCC3A}" type="presParOf" srcId="{1EA1DE90-2FDA-49CC-B7D2-5313D543E346}" destId="{40BA49C2-0B85-45B7-9971-1C6FA7FDC567}"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3B96E-D5D9-46C4-96CE-2FFAD2552D4C}">
      <dsp:nvSpPr>
        <dsp:cNvPr id="0" name=""/>
        <dsp:cNvSpPr/>
      </dsp:nvSpPr>
      <dsp:spPr>
        <a:xfrm>
          <a:off x="1977341" y="1670"/>
          <a:ext cx="1416616" cy="6258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Cyprus Investment Firms</a:t>
          </a:r>
        </a:p>
      </dsp:txBody>
      <dsp:txXfrm>
        <a:off x="2007894" y="32223"/>
        <a:ext cx="1355510" cy="564778"/>
      </dsp:txXfrm>
    </dsp:sp>
    <dsp:sp modelId="{C2462DCC-7639-4C0E-B02A-05DEEDFA307E}">
      <dsp:nvSpPr>
        <dsp:cNvPr id="0" name=""/>
        <dsp:cNvSpPr/>
      </dsp:nvSpPr>
      <dsp:spPr>
        <a:xfrm>
          <a:off x="900506" y="314612"/>
          <a:ext cx="3570285" cy="3570285"/>
        </a:xfrm>
        <a:custGeom>
          <a:avLst/>
          <a:gdLst/>
          <a:ahLst/>
          <a:cxnLst/>
          <a:rect l="0" t="0" r="0" b="0"/>
          <a:pathLst>
            <a:path>
              <a:moveTo>
                <a:pt x="2497331" y="148218"/>
              </a:moveTo>
              <a:arcTo wR="1785142" hR="1785142" stAng="17610766" swAng="80018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8859B2-CE52-4CE8-854A-83DC754E6E9D}">
      <dsp:nvSpPr>
        <dsp:cNvPr id="0" name=""/>
        <dsp:cNvSpPr/>
      </dsp:nvSpPr>
      <dsp:spPr>
        <a:xfrm>
          <a:off x="3450020" y="673794"/>
          <a:ext cx="1262619" cy="6258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Administrative Service Providers</a:t>
          </a:r>
        </a:p>
      </dsp:txBody>
      <dsp:txXfrm>
        <a:off x="3480573" y="704347"/>
        <a:ext cx="1201513" cy="564778"/>
      </dsp:txXfrm>
    </dsp:sp>
    <dsp:sp modelId="{A43E6F00-4CF6-417A-8DCE-53BF23043184}">
      <dsp:nvSpPr>
        <dsp:cNvPr id="0" name=""/>
        <dsp:cNvSpPr/>
      </dsp:nvSpPr>
      <dsp:spPr>
        <a:xfrm>
          <a:off x="900506" y="314612"/>
          <a:ext cx="3570285" cy="3570285"/>
        </a:xfrm>
        <a:custGeom>
          <a:avLst/>
          <a:gdLst/>
          <a:ahLst/>
          <a:cxnLst/>
          <a:rect l="0" t="0" r="0" b="0"/>
          <a:pathLst>
            <a:path>
              <a:moveTo>
                <a:pt x="3384984" y="993157"/>
              </a:moveTo>
              <a:arcTo wR="1785142" hR="1785142" stAng="20019767" swAng="172520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7711B5-97E7-453B-9C3B-8F03AB4727AF}">
      <dsp:nvSpPr>
        <dsp:cNvPr id="0" name=""/>
        <dsp:cNvSpPr/>
      </dsp:nvSpPr>
      <dsp:spPr>
        <a:xfrm>
          <a:off x="3745713" y="2184044"/>
          <a:ext cx="1360642" cy="6258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Trading Venues (Cyprus Stock Exchange, Multilateral Trading Facility)</a:t>
          </a:r>
        </a:p>
      </dsp:txBody>
      <dsp:txXfrm>
        <a:off x="3776266" y="2214597"/>
        <a:ext cx="1299536" cy="564778"/>
      </dsp:txXfrm>
    </dsp:sp>
    <dsp:sp modelId="{CD9B3BB5-7A91-4074-B829-0917AB0CB13C}">
      <dsp:nvSpPr>
        <dsp:cNvPr id="0" name=""/>
        <dsp:cNvSpPr/>
      </dsp:nvSpPr>
      <dsp:spPr>
        <a:xfrm>
          <a:off x="900506" y="314612"/>
          <a:ext cx="3570285" cy="3570285"/>
        </a:xfrm>
        <a:custGeom>
          <a:avLst/>
          <a:gdLst/>
          <a:ahLst/>
          <a:cxnLst/>
          <a:rect l="0" t="0" r="0" b="0"/>
          <a:pathLst>
            <a:path>
              <a:moveTo>
                <a:pt x="3420087" y="2501863"/>
              </a:moveTo>
              <a:arcTo wR="1785142" hR="1785142" stAng="1420291" swAng="135740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4613B5-4936-4573-B0AC-65D7B42E38B1}">
      <dsp:nvSpPr>
        <dsp:cNvPr id="0" name=""/>
        <dsp:cNvSpPr/>
      </dsp:nvSpPr>
      <dsp:spPr>
        <a:xfrm>
          <a:off x="2657632" y="3395170"/>
          <a:ext cx="1605122" cy="6258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Investment Funds and Management Companies</a:t>
          </a:r>
        </a:p>
      </dsp:txBody>
      <dsp:txXfrm>
        <a:off x="2688185" y="3425723"/>
        <a:ext cx="1544016" cy="564778"/>
      </dsp:txXfrm>
    </dsp:sp>
    <dsp:sp modelId="{ACB23AA0-C2A3-4684-9E70-7B9C3DB55FD1}">
      <dsp:nvSpPr>
        <dsp:cNvPr id="0" name=""/>
        <dsp:cNvSpPr/>
      </dsp:nvSpPr>
      <dsp:spPr>
        <a:xfrm>
          <a:off x="900506" y="314612"/>
          <a:ext cx="3570285" cy="3570285"/>
        </a:xfrm>
        <a:custGeom>
          <a:avLst/>
          <a:gdLst/>
          <a:ahLst/>
          <a:cxnLst/>
          <a:rect l="0" t="0" r="0" b="0"/>
          <a:pathLst>
            <a:path>
              <a:moveTo>
                <a:pt x="1756433" y="3570054"/>
              </a:moveTo>
              <a:arcTo wR="1785142" hR="1785142" stAng="5455289" swAng="130577"/>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50A21B-5E97-463C-92A2-9BA8BD49E303}">
      <dsp:nvSpPr>
        <dsp:cNvPr id="0" name=""/>
        <dsp:cNvSpPr/>
      </dsp:nvSpPr>
      <dsp:spPr>
        <a:xfrm>
          <a:off x="1233720" y="3395170"/>
          <a:ext cx="1354769" cy="6258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Crypto Asset Service Providers</a:t>
          </a:r>
        </a:p>
      </dsp:txBody>
      <dsp:txXfrm>
        <a:off x="1264273" y="3425723"/>
        <a:ext cx="1293663" cy="564778"/>
      </dsp:txXfrm>
    </dsp:sp>
    <dsp:sp modelId="{0E485660-E95E-498C-8904-225E0FA1101A}">
      <dsp:nvSpPr>
        <dsp:cNvPr id="0" name=""/>
        <dsp:cNvSpPr/>
      </dsp:nvSpPr>
      <dsp:spPr>
        <a:xfrm>
          <a:off x="900506" y="314612"/>
          <a:ext cx="3570285" cy="3570285"/>
        </a:xfrm>
        <a:custGeom>
          <a:avLst/>
          <a:gdLst/>
          <a:ahLst/>
          <a:cxnLst/>
          <a:rect l="0" t="0" r="0" b="0"/>
          <a:pathLst>
            <a:path>
              <a:moveTo>
                <a:pt x="551705" y="3075633"/>
              </a:moveTo>
              <a:arcTo wR="1785142" hR="1785142" stAng="8022303" swAng="135740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01F1A7-0B8D-41D0-8666-6224BA4F5C5A}">
      <dsp:nvSpPr>
        <dsp:cNvPr id="0" name=""/>
        <dsp:cNvSpPr/>
      </dsp:nvSpPr>
      <dsp:spPr>
        <a:xfrm>
          <a:off x="124455" y="2184044"/>
          <a:ext cx="1641616" cy="6258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Crowdfunding Service Providers</a:t>
          </a:r>
        </a:p>
      </dsp:txBody>
      <dsp:txXfrm>
        <a:off x="155008" y="2214597"/>
        <a:ext cx="1580510" cy="564778"/>
      </dsp:txXfrm>
    </dsp:sp>
    <dsp:sp modelId="{F0F896EC-724F-4382-9FC2-56E1E14A6663}">
      <dsp:nvSpPr>
        <dsp:cNvPr id="0" name=""/>
        <dsp:cNvSpPr/>
      </dsp:nvSpPr>
      <dsp:spPr>
        <a:xfrm>
          <a:off x="900506" y="314612"/>
          <a:ext cx="3570285" cy="3570285"/>
        </a:xfrm>
        <a:custGeom>
          <a:avLst/>
          <a:gdLst/>
          <a:ahLst/>
          <a:cxnLst/>
          <a:rect l="0" t="0" r="0" b="0"/>
          <a:pathLst>
            <a:path>
              <a:moveTo>
                <a:pt x="1587" y="1860401"/>
              </a:moveTo>
              <a:arcTo wR="1785142" hR="1785142" stAng="10655027" swAng="172520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83A577-B1C7-439A-8CD1-BBC8CE08487C}">
      <dsp:nvSpPr>
        <dsp:cNvPr id="0" name=""/>
        <dsp:cNvSpPr/>
      </dsp:nvSpPr>
      <dsp:spPr>
        <a:xfrm>
          <a:off x="636151" y="673794"/>
          <a:ext cx="1307635" cy="6258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Listed Companies</a:t>
          </a:r>
        </a:p>
      </dsp:txBody>
      <dsp:txXfrm>
        <a:off x="666704" y="704347"/>
        <a:ext cx="1246529" cy="564778"/>
      </dsp:txXfrm>
    </dsp:sp>
    <dsp:sp modelId="{40BA49C2-0B85-45B7-9971-1C6FA7FDC567}">
      <dsp:nvSpPr>
        <dsp:cNvPr id="0" name=""/>
        <dsp:cNvSpPr/>
      </dsp:nvSpPr>
      <dsp:spPr>
        <a:xfrm>
          <a:off x="900506" y="314612"/>
          <a:ext cx="3570285" cy="3570285"/>
        </a:xfrm>
        <a:custGeom>
          <a:avLst/>
          <a:gdLst/>
          <a:ahLst/>
          <a:cxnLst/>
          <a:rect l="0" t="0" r="0" b="0"/>
          <a:pathLst>
            <a:path>
              <a:moveTo>
                <a:pt x="714572" y="356641"/>
              </a:moveTo>
              <a:arcTo wR="1785142" hR="1785142" stAng="13989048" swAng="80018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8F7F-32EC-909C-A2CE-B0D8BBD7CD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3AEAF8-320F-A0AD-432B-280E63305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FFE208-B06A-BC67-B17E-A55FBAA814C7}"/>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5" name="Footer Placeholder 4">
            <a:extLst>
              <a:ext uri="{FF2B5EF4-FFF2-40B4-BE49-F238E27FC236}">
                <a16:creationId xmlns:a16="http://schemas.microsoft.com/office/drawing/2014/main" id="{F5BA0B60-6EEC-E1D8-28EC-FDEFD337D0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742F9-1C63-B39A-A4B6-8E5B29E82A72}"/>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1799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1063-5F5B-5BD8-3D1C-AEE4F70FA6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FBEAA5-6C3D-8E5E-2424-BE37F79335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D5586-B050-E817-D4E4-E3F9BFAB0597}"/>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5" name="Footer Placeholder 4">
            <a:extLst>
              <a:ext uri="{FF2B5EF4-FFF2-40B4-BE49-F238E27FC236}">
                <a16:creationId xmlns:a16="http://schemas.microsoft.com/office/drawing/2014/main" id="{50CA1B2B-BACD-7953-441E-1926F333C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488D12-DDF1-7D35-A1D8-270252962014}"/>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115799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04A21F-F943-5BD5-A416-282A34E910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4EB244-5CC8-4F55-B140-4E88B7CFD8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2466B0-3BB7-1657-B4E0-840E490E8B97}"/>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5" name="Footer Placeholder 4">
            <a:extLst>
              <a:ext uri="{FF2B5EF4-FFF2-40B4-BE49-F238E27FC236}">
                <a16:creationId xmlns:a16="http://schemas.microsoft.com/office/drawing/2014/main" id="{3866AA46-0977-833A-4545-2EF171571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EE7D2-4106-FD3F-F071-15CD60BBBF03}"/>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2048409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846AAB-E117-61C1-7E1D-B6B5EEE2ACE1}"/>
              </a:ext>
            </a:extLst>
          </p:cNvPr>
          <p:cNvSpPr/>
          <p:nvPr userDrawn="1"/>
        </p:nvSpPr>
        <p:spPr>
          <a:xfrm>
            <a:off x="0" y="1125538"/>
            <a:ext cx="12192000" cy="5732462"/>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3" name="Content Placeholder 2">
            <a:extLst>
              <a:ext uri="{FF2B5EF4-FFF2-40B4-BE49-F238E27FC236}">
                <a16:creationId xmlns:a16="http://schemas.microsoft.com/office/drawing/2014/main" id="{373B57E6-BDAE-4D28-87A5-875CBE7DD6E8}"/>
              </a:ext>
            </a:extLst>
          </p:cNvPr>
          <p:cNvSpPr>
            <a:spLocks noGrp="1"/>
          </p:cNvSpPr>
          <p:nvPr>
            <p:ph sz="quarter" idx="10"/>
          </p:nvPr>
        </p:nvSpPr>
        <p:spPr>
          <a:xfrm>
            <a:off x="587376" y="1766298"/>
            <a:ext cx="10995024" cy="3966164"/>
          </a:xfrm>
        </p:spPr>
        <p:txBody>
          <a:bodyPr>
            <a:noAutofit/>
          </a:bodyPr>
          <a:lstStyle>
            <a:lvl1pPr>
              <a:lnSpc>
                <a:spcPct val="110000"/>
              </a:lnSpc>
              <a:spcAft>
                <a:spcPts val="600"/>
              </a:spcAft>
              <a:buClr>
                <a:srgbClr val="C8DB2A"/>
              </a:buClr>
              <a:defRPr sz="1600">
                <a:solidFill>
                  <a:schemeClr val="tx1">
                    <a:lumMod val="75000"/>
                    <a:lumOff val="25000"/>
                  </a:schemeClr>
                </a:solidFill>
                <a:latin typeface="+mj-lt"/>
              </a:defRPr>
            </a:lvl1pPr>
            <a:lvl2pPr marL="723900" indent="-266700">
              <a:lnSpc>
                <a:spcPct val="110000"/>
              </a:lnSpc>
              <a:spcAft>
                <a:spcPts val="600"/>
              </a:spcAft>
              <a:buFont typeface="Brandon Grotesque Regular" panose="020B0503020203060202" pitchFamily="34" charset="0"/>
              <a:buChar char="—"/>
              <a:defRPr sz="1600">
                <a:solidFill>
                  <a:schemeClr val="tx1">
                    <a:lumMod val="75000"/>
                    <a:lumOff val="25000"/>
                  </a:schemeClr>
                </a:solidFill>
                <a:latin typeface="+mj-lt"/>
              </a:defRPr>
            </a:lvl2pPr>
            <a:lvl3pPr>
              <a:lnSpc>
                <a:spcPct val="110000"/>
              </a:lnSpc>
              <a:spcAft>
                <a:spcPts val="600"/>
              </a:spcAft>
              <a:defRPr sz="1600">
                <a:solidFill>
                  <a:schemeClr val="tx1">
                    <a:lumMod val="75000"/>
                    <a:lumOff val="25000"/>
                  </a:schemeClr>
                </a:solidFill>
                <a:latin typeface="+mj-lt"/>
              </a:defRPr>
            </a:lvl3pPr>
            <a:lvl4pPr>
              <a:lnSpc>
                <a:spcPct val="110000"/>
              </a:lnSpc>
              <a:spcAft>
                <a:spcPts val="600"/>
              </a:spcAft>
              <a:defRPr sz="1600">
                <a:solidFill>
                  <a:schemeClr val="tx1">
                    <a:lumMod val="75000"/>
                    <a:lumOff val="25000"/>
                  </a:schemeClr>
                </a:solidFill>
                <a:latin typeface="+mj-lt"/>
              </a:defRPr>
            </a:lvl4pPr>
            <a:lvl5pPr>
              <a:lnSpc>
                <a:spcPct val="110000"/>
              </a:lnSpc>
              <a:spcAft>
                <a:spcPts val="600"/>
              </a:spcAft>
              <a:defRPr sz="1600">
                <a:solidFill>
                  <a:schemeClr val="tx1">
                    <a:lumMod val="75000"/>
                    <a:lumOff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hape 2">
            <a:extLst>
              <a:ext uri="{FF2B5EF4-FFF2-40B4-BE49-F238E27FC236}">
                <a16:creationId xmlns:a16="http://schemas.microsoft.com/office/drawing/2014/main" id="{EC01B77E-ABAD-4E38-AB34-A9C4B1C4DD9B}"/>
              </a:ext>
            </a:extLst>
          </p:cNvPr>
          <p:cNvSpPr txBox="1">
            <a:spLocks noGrp="1"/>
          </p:cNvSpPr>
          <p:nvPr>
            <p:ph type="title" hasCustomPrompt="1"/>
          </p:nvPr>
        </p:nvSpPr>
        <p:spPr>
          <a:xfrm>
            <a:off x="609600" y="1"/>
            <a:ext cx="10972800" cy="1125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100000"/>
              </a:lnSpc>
              <a:defRPr sz="2400" b="1" spc="0" baseline="0">
                <a:solidFill>
                  <a:srgbClr val="224477"/>
                </a:solidFill>
                <a:latin typeface="+mj-lt"/>
              </a:defRPr>
            </a:lvl1pPr>
          </a:lstStyle>
          <a:p>
            <a:r>
              <a:rPr lang="en-GB" dirty="0"/>
              <a:t>Title text</a:t>
            </a:r>
          </a:p>
        </p:txBody>
      </p:sp>
      <p:pic>
        <p:nvPicPr>
          <p:cNvPr id="4" name="Picture 3" descr="A logo on a black background&#10;&#10;Description automatically generated">
            <a:extLst>
              <a:ext uri="{FF2B5EF4-FFF2-40B4-BE49-F238E27FC236}">
                <a16:creationId xmlns:a16="http://schemas.microsoft.com/office/drawing/2014/main" id="{AE3E3596-272A-F33A-BEBE-36BE7114FC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3179" y="1"/>
            <a:ext cx="1593118" cy="1125538"/>
          </a:xfrm>
          <a:prstGeom prst="rect">
            <a:avLst/>
          </a:prstGeom>
        </p:spPr>
      </p:pic>
    </p:spTree>
    <p:extLst>
      <p:ext uri="{BB962C8B-B14F-4D97-AF65-F5344CB8AC3E}">
        <p14:creationId xmlns:p14="http://schemas.microsoft.com/office/powerpoint/2010/main" val="253267341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orient="horz" pos="3974">
          <p15:clr>
            <a:srgbClr val="FBAE40"/>
          </p15:clr>
        </p15:guide>
        <p15:guide id="3" orient="horz" pos="709">
          <p15:clr>
            <a:srgbClr val="FBAE40"/>
          </p15:clr>
        </p15:guide>
        <p15:guide id="4" orient="horz" pos="278">
          <p15:clr>
            <a:srgbClr val="FBAE40"/>
          </p15:clr>
        </p15:guide>
        <p15:guide id="5" pos="3840">
          <p15:clr>
            <a:srgbClr val="FBAE40"/>
          </p15:clr>
        </p15:guide>
        <p15:guide id="6" pos="7310">
          <p15:clr>
            <a:srgbClr val="FBAE40"/>
          </p15:clr>
        </p15:guide>
        <p15:guide id="7" pos="370">
          <p15:clr>
            <a:srgbClr val="FBAE40"/>
          </p15:clr>
        </p15:guide>
        <p15:guide id="8" pos="100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F3505C4-E401-43FB-AFB2-BB25D4BFB558}"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0B58D-65D0-4474-9470-E96B44BFA96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176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F3505C4-E401-43FB-AFB2-BB25D4BFB558}"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0B58D-65D0-4474-9470-E96B44BFA960}" type="slidenum">
              <a:rPr lang="en-GB" smtClean="0"/>
              <a:t>‹#›</a:t>
            </a:fld>
            <a:endParaRPr lang="en-GB"/>
          </a:p>
        </p:txBody>
      </p:sp>
    </p:spTree>
    <p:extLst>
      <p:ext uri="{BB962C8B-B14F-4D97-AF65-F5344CB8AC3E}">
        <p14:creationId xmlns:p14="http://schemas.microsoft.com/office/powerpoint/2010/main" val="411152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F3505C4-E401-43FB-AFB2-BB25D4BFB558}"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0B58D-65D0-4474-9470-E96B44BFA96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52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F3505C4-E401-43FB-AFB2-BB25D4BFB558}" type="datetimeFigureOut">
              <a:rPr lang="en-GB" smtClean="0"/>
              <a:t>24/03/2025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20B58D-65D0-4474-9470-E96B44BFA960}" type="slidenum">
              <a:rPr lang="en-GB" smtClean="0"/>
              <a:t>‹#›</a:t>
            </a:fld>
            <a:endParaRPr lang="en-GB"/>
          </a:p>
        </p:txBody>
      </p:sp>
    </p:spTree>
    <p:extLst>
      <p:ext uri="{BB962C8B-B14F-4D97-AF65-F5344CB8AC3E}">
        <p14:creationId xmlns:p14="http://schemas.microsoft.com/office/powerpoint/2010/main" val="12836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F3505C4-E401-43FB-AFB2-BB25D4BFB558}" type="datetimeFigureOut">
              <a:rPr lang="en-GB" smtClean="0"/>
              <a:t>24/03/2025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20B58D-65D0-4474-9470-E96B44BFA960}" type="slidenum">
              <a:rPr lang="en-GB" smtClean="0"/>
              <a:t>‹#›</a:t>
            </a:fld>
            <a:endParaRPr lang="en-GB"/>
          </a:p>
        </p:txBody>
      </p:sp>
    </p:spTree>
    <p:extLst>
      <p:ext uri="{BB962C8B-B14F-4D97-AF65-F5344CB8AC3E}">
        <p14:creationId xmlns:p14="http://schemas.microsoft.com/office/powerpoint/2010/main" val="211240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F3505C4-E401-43FB-AFB2-BB25D4BFB558}" type="datetimeFigureOut">
              <a:rPr lang="en-GB" smtClean="0"/>
              <a:t>24/03/2025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20B58D-65D0-4474-9470-E96B44BFA960}" type="slidenum">
              <a:rPr lang="en-GB" smtClean="0"/>
              <a:t>‹#›</a:t>
            </a:fld>
            <a:endParaRPr lang="en-GB"/>
          </a:p>
        </p:txBody>
      </p:sp>
    </p:spTree>
    <p:extLst>
      <p:ext uri="{BB962C8B-B14F-4D97-AF65-F5344CB8AC3E}">
        <p14:creationId xmlns:p14="http://schemas.microsoft.com/office/powerpoint/2010/main" val="3159300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3505C4-E401-43FB-AFB2-BB25D4BFB558}" type="datetimeFigureOut">
              <a:rPr lang="en-GB" smtClean="0"/>
              <a:t>24/03/2025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F20B58D-65D0-4474-9470-E96B44BFA960}" type="slidenum">
              <a:rPr lang="en-GB" smtClean="0"/>
              <a:t>‹#›</a:t>
            </a:fld>
            <a:endParaRPr lang="en-GB"/>
          </a:p>
        </p:txBody>
      </p:sp>
    </p:spTree>
    <p:extLst>
      <p:ext uri="{BB962C8B-B14F-4D97-AF65-F5344CB8AC3E}">
        <p14:creationId xmlns:p14="http://schemas.microsoft.com/office/powerpoint/2010/main" val="235435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7886-7DA8-34B4-F19D-C2EFE11A00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0A478B-FF24-0953-4B60-AE788FE4D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C6C59C-6BD6-A455-E454-877F30FAD97E}"/>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5" name="Footer Placeholder 4">
            <a:extLst>
              <a:ext uri="{FF2B5EF4-FFF2-40B4-BE49-F238E27FC236}">
                <a16:creationId xmlns:a16="http://schemas.microsoft.com/office/drawing/2014/main" id="{C3C55B39-88AD-DC54-CE1A-8D5A3798B4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B0B28A-8FD8-EFFA-94FF-7A6A976BFA2B}"/>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497721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3505C4-E401-43FB-AFB2-BB25D4BFB558}" type="datetimeFigureOut">
              <a:rPr lang="en-GB" smtClean="0"/>
              <a:t>24/03/2025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20B58D-65D0-4474-9470-E96B44BFA960}" type="slidenum">
              <a:rPr lang="en-GB" smtClean="0"/>
              <a:t>‹#›</a:t>
            </a:fld>
            <a:endParaRPr lang="en-GB"/>
          </a:p>
        </p:txBody>
      </p:sp>
    </p:spTree>
    <p:extLst>
      <p:ext uri="{BB962C8B-B14F-4D97-AF65-F5344CB8AC3E}">
        <p14:creationId xmlns:p14="http://schemas.microsoft.com/office/powerpoint/2010/main" val="1538531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F3505C4-E401-43FB-AFB2-BB25D4BFB558}" type="datetimeFigureOut">
              <a:rPr lang="en-GB" smtClean="0"/>
              <a:t>24/03/2025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20B58D-65D0-4474-9470-E96B44BFA960}" type="slidenum">
              <a:rPr lang="en-GB" smtClean="0"/>
              <a:t>‹#›</a:t>
            </a:fld>
            <a:endParaRPr lang="en-GB"/>
          </a:p>
        </p:txBody>
      </p:sp>
    </p:spTree>
    <p:extLst>
      <p:ext uri="{BB962C8B-B14F-4D97-AF65-F5344CB8AC3E}">
        <p14:creationId xmlns:p14="http://schemas.microsoft.com/office/powerpoint/2010/main" val="329260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F3505C4-E401-43FB-AFB2-BB25D4BFB558}"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0B58D-65D0-4474-9470-E96B44BFA960}" type="slidenum">
              <a:rPr lang="en-GB" smtClean="0"/>
              <a:t>‹#›</a:t>
            </a:fld>
            <a:endParaRPr lang="en-GB"/>
          </a:p>
        </p:txBody>
      </p:sp>
    </p:spTree>
    <p:extLst>
      <p:ext uri="{BB962C8B-B14F-4D97-AF65-F5344CB8AC3E}">
        <p14:creationId xmlns:p14="http://schemas.microsoft.com/office/powerpoint/2010/main" val="2463608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F3505C4-E401-43FB-AFB2-BB25D4BFB558}"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0B58D-65D0-4474-9470-E96B44BFA960}" type="slidenum">
              <a:rPr lang="en-GB" smtClean="0"/>
              <a:t>‹#›</a:t>
            </a:fld>
            <a:endParaRPr lang="en-GB"/>
          </a:p>
        </p:txBody>
      </p:sp>
    </p:spTree>
    <p:extLst>
      <p:ext uri="{BB962C8B-B14F-4D97-AF65-F5344CB8AC3E}">
        <p14:creationId xmlns:p14="http://schemas.microsoft.com/office/powerpoint/2010/main" val="32916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8901-AFD5-013D-65DB-9C9BA3D6EE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306671-57E0-19D3-7ABF-5DEE00A071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882438-9EC9-4E5B-ECA5-0172E123322E}"/>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5" name="Footer Placeholder 4">
            <a:extLst>
              <a:ext uri="{FF2B5EF4-FFF2-40B4-BE49-F238E27FC236}">
                <a16:creationId xmlns:a16="http://schemas.microsoft.com/office/drawing/2014/main" id="{F7E66964-497A-E4B4-E4E5-37BAA97EC9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77A24-2DEA-EE44-DBF9-2E3713F55BF6}"/>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65823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0412-6A2B-5626-F9CA-D90244B705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12472C-C122-CB8D-A897-5C03724CA8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B07827-2663-FBC4-A4BC-A5AA10A2FC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242581-65AE-17AB-2D6D-6F7E1B09C20F}"/>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6" name="Footer Placeholder 5">
            <a:extLst>
              <a:ext uri="{FF2B5EF4-FFF2-40B4-BE49-F238E27FC236}">
                <a16:creationId xmlns:a16="http://schemas.microsoft.com/office/drawing/2014/main" id="{A4C48A36-F4AF-459B-BBCA-F234CBB8EC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C58A33-F1E7-027F-9700-2FD336784058}"/>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229257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8373-57F9-B46D-23A7-1BFE83C794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566C48-9112-608B-C54A-76B00E01B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70CB06-34E3-3C18-8AA7-92EF55ED10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92CA0E-94E1-FA2A-ACC1-5CDCFC53D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96D031-F97C-C835-DA93-31E5013711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2E6D5D-AEF8-E75A-6119-C30AE757CB9E}"/>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8" name="Footer Placeholder 7">
            <a:extLst>
              <a:ext uri="{FF2B5EF4-FFF2-40B4-BE49-F238E27FC236}">
                <a16:creationId xmlns:a16="http://schemas.microsoft.com/office/drawing/2014/main" id="{208CCEEE-5E29-5373-9D16-B56918C1A0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722372-0E0B-F69E-3714-C18108326347}"/>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16283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A7ED-FA8A-C8A9-CC2C-E1DD6E786A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E026FB-4D4A-83AD-A0F3-E8B1FFDA9BD1}"/>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4" name="Footer Placeholder 3">
            <a:extLst>
              <a:ext uri="{FF2B5EF4-FFF2-40B4-BE49-F238E27FC236}">
                <a16:creationId xmlns:a16="http://schemas.microsoft.com/office/drawing/2014/main" id="{0179AD89-99E2-BA88-6908-598A3BDA6E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6C109-E77B-FF26-B968-3136EB8C4959}"/>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142123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F90889-8F93-E26A-EBA8-CCC4210BDE89}"/>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3" name="Footer Placeholder 2">
            <a:extLst>
              <a:ext uri="{FF2B5EF4-FFF2-40B4-BE49-F238E27FC236}">
                <a16:creationId xmlns:a16="http://schemas.microsoft.com/office/drawing/2014/main" id="{CB150AA6-F028-0B9A-6770-9D3294E40D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0AD872-9A0A-B04E-484E-8BEA32CEA97D}"/>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186495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2B59-7F9C-05A5-FAD6-F13F8F95CE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A4C02-507A-89F5-4AD3-95BCFBFF72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B83C02-F7F0-D052-5391-547481401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8A4B8-27D0-032D-3144-587CCF1B0CCD}"/>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6" name="Footer Placeholder 5">
            <a:extLst>
              <a:ext uri="{FF2B5EF4-FFF2-40B4-BE49-F238E27FC236}">
                <a16:creationId xmlns:a16="http://schemas.microsoft.com/office/drawing/2014/main" id="{1F7F0E07-8E3B-CB58-85AF-938D22FD82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4E26AE-19BE-D93C-B010-F7847B495046}"/>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289056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0749-256C-09DA-C87A-D6E46CF33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67698D-01A9-71A9-408E-4ACC9D135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BCD47F-9ABB-D8B5-40BC-8086B131E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ADA38-F050-9DDC-2491-EF380D2FAAEB}"/>
              </a:ext>
            </a:extLst>
          </p:cNvPr>
          <p:cNvSpPr>
            <a:spLocks noGrp="1"/>
          </p:cNvSpPr>
          <p:nvPr>
            <p:ph type="dt" sz="half" idx="10"/>
          </p:nvPr>
        </p:nvSpPr>
        <p:spPr/>
        <p:txBody>
          <a:bodyPr/>
          <a:lstStyle/>
          <a:p>
            <a:fld id="{AFF92F90-8B62-4F5E-BD1B-901FEE8FC26F}" type="datetimeFigureOut">
              <a:rPr lang="en-GB" smtClean="0"/>
              <a:t>24/03/2025</a:t>
            </a:fld>
            <a:endParaRPr lang="en-GB"/>
          </a:p>
        </p:txBody>
      </p:sp>
      <p:sp>
        <p:nvSpPr>
          <p:cNvPr id="6" name="Footer Placeholder 5">
            <a:extLst>
              <a:ext uri="{FF2B5EF4-FFF2-40B4-BE49-F238E27FC236}">
                <a16:creationId xmlns:a16="http://schemas.microsoft.com/office/drawing/2014/main" id="{DFE522E2-AACD-6344-E441-FC34191E81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ACAC4-DFFD-6CFC-6353-560FD4695E33}"/>
              </a:ext>
            </a:extLst>
          </p:cNvPr>
          <p:cNvSpPr>
            <a:spLocks noGrp="1"/>
          </p:cNvSpPr>
          <p:nvPr>
            <p:ph type="sldNum" sz="quarter" idx="12"/>
          </p:nvPr>
        </p:nvSpPr>
        <p:spPr/>
        <p:txBody>
          <a:bodyPr/>
          <a:lstStyle/>
          <a:p>
            <a:fld id="{18F3D378-150C-4A6E-ABFA-6A04DB7CEC7C}" type="slidenum">
              <a:rPr lang="en-GB" smtClean="0"/>
              <a:t>‹#›</a:t>
            </a:fld>
            <a:endParaRPr lang="en-GB"/>
          </a:p>
        </p:txBody>
      </p:sp>
    </p:spTree>
    <p:extLst>
      <p:ext uri="{BB962C8B-B14F-4D97-AF65-F5344CB8AC3E}">
        <p14:creationId xmlns:p14="http://schemas.microsoft.com/office/powerpoint/2010/main" val="101907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D9098E-0CB5-6777-C672-9A774587CF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FFEC08-672A-0C20-9668-DDC4B2CA7C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B431D-7402-1EE1-2B60-61F0AB8A3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F92F90-8B62-4F5E-BD1B-901FEE8FC26F}" type="datetimeFigureOut">
              <a:rPr lang="en-GB" smtClean="0"/>
              <a:t>24/03/2025</a:t>
            </a:fld>
            <a:endParaRPr lang="en-GB"/>
          </a:p>
        </p:txBody>
      </p:sp>
      <p:sp>
        <p:nvSpPr>
          <p:cNvPr id="5" name="Footer Placeholder 4">
            <a:extLst>
              <a:ext uri="{FF2B5EF4-FFF2-40B4-BE49-F238E27FC236}">
                <a16:creationId xmlns:a16="http://schemas.microsoft.com/office/drawing/2014/main" id="{FEB40C35-99E0-7C14-388E-D5C58679F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AAEC62C-5924-AD07-28A1-6FDD0CD14A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F3D378-150C-4A6E-ABFA-6A04DB7CEC7C}" type="slidenum">
              <a:rPr lang="en-GB" smtClean="0"/>
              <a:t>‹#›</a:t>
            </a:fld>
            <a:endParaRPr lang="en-GB"/>
          </a:p>
        </p:txBody>
      </p:sp>
    </p:spTree>
    <p:extLst>
      <p:ext uri="{BB962C8B-B14F-4D97-AF65-F5344CB8AC3E}">
        <p14:creationId xmlns:p14="http://schemas.microsoft.com/office/powerpoint/2010/main" val="3621291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3505C4-E401-43FB-AFB2-BB25D4BFB558}" type="datetimeFigureOut">
              <a:rPr lang="en-GB" smtClean="0"/>
              <a:t>24/03/2025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F20B58D-65D0-4474-9470-E96B44BFA96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3743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1FEE-D43D-A8DD-D3FE-5AF12654C58C}"/>
              </a:ext>
            </a:extLst>
          </p:cNvPr>
          <p:cNvSpPr>
            <a:spLocks noGrp="1"/>
          </p:cNvSpPr>
          <p:nvPr>
            <p:ph type="ctrTitle"/>
          </p:nvPr>
        </p:nvSpPr>
        <p:spPr>
          <a:xfrm>
            <a:off x="1097280" y="758952"/>
            <a:ext cx="4998720" cy="2458381"/>
          </a:xfrm>
        </p:spPr>
        <p:txBody>
          <a:bodyPr>
            <a:noAutofit/>
          </a:bodyPr>
          <a:lstStyle/>
          <a:p>
            <a:r>
              <a:rPr lang="en-GB" sz="4400" dirty="0"/>
              <a:t>ESG in Financial Services</a:t>
            </a:r>
          </a:p>
        </p:txBody>
      </p:sp>
      <p:sp>
        <p:nvSpPr>
          <p:cNvPr id="6" name="Title 1">
            <a:extLst>
              <a:ext uri="{FF2B5EF4-FFF2-40B4-BE49-F238E27FC236}">
                <a16:creationId xmlns:a16="http://schemas.microsoft.com/office/drawing/2014/main" id="{0549AF54-7C4C-F6CB-35D6-5741070F0EDF}"/>
              </a:ext>
            </a:extLst>
          </p:cNvPr>
          <p:cNvSpPr txBox="1">
            <a:spLocks/>
          </p:cNvSpPr>
          <p:nvPr/>
        </p:nvSpPr>
        <p:spPr>
          <a:xfrm>
            <a:off x="1097280" y="4325112"/>
            <a:ext cx="4998720" cy="8176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black">
                    <a:lumMod val="85000"/>
                    <a:lumOff val="15000"/>
                  </a:prstClr>
                </a:solidFill>
                <a:effectLst/>
                <a:uLnTx/>
                <a:uFillTx/>
                <a:latin typeface="Calibri Light" panose="020F0302020204030204"/>
                <a:ea typeface="+mj-ea"/>
                <a:cs typeface="+mj-cs"/>
              </a:rPr>
              <a:t>Dr George Theocharides, Chairman</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black">
                    <a:lumMod val="85000"/>
                    <a:lumOff val="15000"/>
                  </a:prstClr>
                </a:solidFill>
                <a:effectLst/>
                <a:uLnTx/>
                <a:uFillTx/>
                <a:latin typeface="Calibri Light" panose="020F0302020204030204"/>
                <a:ea typeface="+mj-ea"/>
                <a:cs typeface="+mj-cs"/>
              </a:rPr>
              <a:t>Cyprus Securities and Exchange Commission</a:t>
            </a:r>
          </a:p>
        </p:txBody>
      </p:sp>
      <p:pic>
        <p:nvPicPr>
          <p:cNvPr id="8" name="Picture 7" descr="A person in a suit and tie&#10;&#10;Description automatically generated">
            <a:extLst>
              <a:ext uri="{FF2B5EF4-FFF2-40B4-BE49-F238E27FC236}">
                <a16:creationId xmlns:a16="http://schemas.microsoft.com/office/drawing/2014/main" id="{9BF0D149-CEC7-3237-D306-C95A73CA70BA}"/>
              </a:ext>
            </a:extLst>
          </p:cNvPr>
          <p:cNvPicPr>
            <a:picLocks noChangeAspect="1"/>
          </p:cNvPicPr>
          <p:nvPr/>
        </p:nvPicPr>
        <p:blipFill rotWithShape="1">
          <a:blip r:embed="rId2">
            <a:extLst>
              <a:ext uri="{28A0092B-C50C-407E-A947-70E740481C1C}">
                <a14:useLocalDpi xmlns:a14="http://schemas.microsoft.com/office/drawing/2010/main" val="0"/>
              </a:ext>
            </a:extLst>
          </a:blip>
          <a:srcRect l="16829" t="104" r="16648" b="104"/>
          <a:stretch/>
        </p:blipFill>
        <p:spPr>
          <a:xfrm>
            <a:off x="7333208" y="520623"/>
            <a:ext cx="3566161" cy="3566161"/>
          </a:xfrm>
          <a:prstGeom prst="rect">
            <a:avLst/>
          </a:prstGeom>
        </p:spPr>
      </p:pic>
      <p:pic>
        <p:nvPicPr>
          <p:cNvPr id="10" name="Picture 9" descr="A logo on a black background&#10;&#10;Description automatically generated">
            <a:extLst>
              <a:ext uri="{FF2B5EF4-FFF2-40B4-BE49-F238E27FC236}">
                <a16:creationId xmlns:a16="http://schemas.microsoft.com/office/drawing/2014/main" id="{4664B690-8C8C-DF6C-0536-CE1916917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920" y="3976933"/>
            <a:ext cx="2830739" cy="1999917"/>
          </a:xfrm>
          <a:prstGeom prst="rect">
            <a:avLst/>
          </a:prstGeom>
        </p:spPr>
      </p:pic>
    </p:spTree>
    <p:extLst>
      <p:ext uri="{BB962C8B-B14F-4D97-AF65-F5344CB8AC3E}">
        <p14:creationId xmlns:p14="http://schemas.microsoft.com/office/powerpoint/2010/main" val="50886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081-3103-24C3-78FF-948B06B67125}"/>
              </a:ext>
            </a:extLst>
          </p:cNvPr>
          <p:cNvSpPr>
            <a:spLocks noGrp="1"/>
          </p:cNvSpPr>
          <p:nvPr>
            <p:ph type="title"/>
          </p:nvPr>
        </p:nvSpPr>
        <p:spPr>
          <a:xfrm>
            <a:off x="1097280" y="286603"/>
            <a:ext cx="10058400" cy="1450757"/>
          </a:xfrm>
        </p:spPr>
        <p:txBody>
          <a:bodyPr>
            <a:normAutofit/>
          </a:bodyPr>
          <a:lstStyle/>
          <a:p>
            <a:r>
              <a:rPr lang="en-GB" sz="4400" dirty="0"/>
              <a:t>CySEC’s initiatives</a:t>
            </a:r>
          </a:p>
        </p:txBody>
      </p:sp>
      <p:sp>
        <p:nvSpPr>
          <p:cNvPr id="3" name="Content Placeholder 2">
            <a:extLst>
              <a:ext uri="{FF2B5EF4-FFF2-40B4-BE49-F238E27FC236}">
                <a16:creationId xmlns:a16="http://schemas.microsoft.com/office/drawing/2014/main" id="{AC10AF56-0F92-A107-7B58-564E5D87191D}"/>
              </a:ext>
            </a:extLst>
          </p:cNvPr>
          <p:cNvSpPr>
            <a:spLocks noGrp="1"/>
          </p:cNvSpPr>
          <p:nvPr>
            <p:ph idx="1"/>
          </p:nvPr>
        </p:nvSpPr>
        <p:spPr>
          <a:xfrm>
            <a:off x="1097279" y="1845734"/>
            <a:ext cx="10058400" cy="4023360"/>
          </a:xfrm>
        </p:spPr>
        <p:txBody>
          <a:bodyPr>
            <a:normAutofit/>
          </a:bodyPr>
          <a:lstStyle/>
          <a:p>
            <a:pPr>
              <a:buClrTx/>
              <a:buFont typeface="Wingdings" panose="05000000000000000000" pitchFamily="2" charset="2"/>
              <a:buChar char="Ø"/>
            </a:pPr>
            <a:r>
              <a:rPr lang="en-GB" sz="1600" kern="0" dirty="0">
                <a:solidFill>
                  <a:schemeClr val="bg2">
                    <a:lumMod val="25000"/>
                  </a:schemeClr>
                </a:solidFill>
                <a:cs typeface="Calibri"/>
              </a:rPr>
              <a:t>Developing further practical guidance for the market. </a:t>
            </a:r>
          </a:p>
          <a:p>
            <a:pPr marL="0" indent="0">
              <a:buClrTx/>
              <a:buNone/>
            </a:pPr>
            <a:endParaRPr lang="en-GB" sz="1600" kern="0" dirty="0">
              <a:solidFill>
                <a:schemeClr val="bg2">
                  <a:lumMod val="25000"/>
                </a:schemeClr>
              </a:solidFill>
              <a:cs typeface="Calibri"/>
            </a:endParaRPr>
          </a:p>
          <a:p>
            <a:pPr>
              <a:buClrTx/>
              <a:buFont typeface="Wingdings" panose="05000000000000000000" pitchFamily="2" charset="2"/>
              <a:buChar char="Ø"/>
            </a:pPr>
            <a:r>
              <a:rPr lang="en-GB" sz="1600" kern="0" dirty="0">
                <a:solidFill>
                  <a:schemeClr val="bg2">
                    <a:lumMod val="25000"/>
                  </a:schemeClr>
                </a:solidFill>
                <a:cs typeface="Calibri"/>
              </a:rPr>
              <a:t>Actively participates in supervisory initiatives at the EU level. The Supervision Department participates in ESMA’s Common Supervisory Actions on sustainability-related topics, such as sustainability disclosures and the integration of sustainability risks into investment funds, as well as MiFID II sustainability requirements in the suitability assessment.  </a:t>
            </a:r>
          </a:p>
          <a:p>
            <a:pPr>
              <a:buClrTx/>
              <a:buFont typeface="Wingdings" panose="05000000000000000000" pitchFamily="2" charset="2"/>
              <a:buChar char="Ø"/>
            </a:pPr>
            <a:endParaRPr lang="en-GB" sz="1600" kern="0" dirty="0">
              <a:solidFill>
                <a:schemeClr val="bg2">
                  <a:lumMod val="25000"/>
                </a:schemeClr>
              </a:solidFill>
              <a:cs typeface="Calibri"/>
            </a:endParaRPr>
          </a:p>
          <a:p>
            <a:pPr>
              <a:buClrTx/>
              <a:buFont typeface="Wingdings" panose="05000000000000000000" pitchFamily="2" charset="2"/>
              <a:buChar char="Ø"/>
            </a:pPr>
            <a:r>
              <a:rPr lang="en-GB" sz="1600" kern="0" dirty="0">
                <a:solidFill>
                  <a:schemeClr val="bg2">
                    <a:lumMod val="25000"/>
                  </a:schemeClr>
                </a:solidFill>
                <a:cs typeface="Calibri"/>
              </a:rPr>
              <a:t>Initiatives to the ESG data. CySEC is one of the 12 national competent authorities participating in a flagship European project designed at strengthening ESG Risk supervision and ESG data management, ensuring more effective and robust regulatory oversight.</a:t>
            </a:r>
          </a:p>
          <a:p>
            <a:pPr>
              <a:buClrTx/>
              <a:buFont typeface="Wingdings" panose="05000000000000000000" pitchFamily="2" charset="2"/>
              <a:buChar char="Ø"/>
            </a:pPr>
            <a:endParaRPr lang="en-GB" sz="1600" kern="0" dirty="0">
              <a:solidFill>
                <a:schemeClr val="bg2">
                  <a:lumMod val="25000"/>
                </a:schemeClr>
              </a:solidFill>
              <a:cs typeface="Calibri"/>
            </a:endParaRPr>
          </a:p>
        </p:txBody>
      </p:sp>
      <p:pic>
        <p:nvPicPr>
          <p:cNvPr id="4" name="Picture 3" descr="A logo on a black background&#10;&#10;Description automatically generated">
            <a:extLst>
              <a:ext uri="{FF2B5EF4-FFF2-40B4-BE49-F238E27FC236}">
                <a16:creationId xmlns:a16="http://schemas.microsoft.com/office/drawing/2014/main" id="{2F9D6268-1C6C-E4DC-A905-1C9529070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spTree>
    <p:extLst>
      <p:ext uri="{BB962C8B-B14F-4D97-AF65-F5344CB8AC3E}">
        <p14:creationId xmlns:p14="http://schemas.microsoft.com/office/powerpoint/2010/main" val="853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8BD27D6C-245E-89D5-D581-B89A74BDCBEC}"/>
              </a:ext>
            </a:extLst>
          </p:cNvPr>
          <p:cNvGraphicFramePr>
            <a:graphicFrameLocks noGrp="1"/>
          </p:cNvGraphicFramePr>
          <p:nvPr>
            <p:extLst>
              <p:ext uri="{D42A27DB-BD31-4B8C-83A1-F6EECF244321}">
                <p14:modId xmlns:p14="http://schemas.microsoft.com/office/powerpoint/2010/main" val="904458151"/>
              </p:ext>
            </p:extLst>
          </p:nvPr>
        </p:nvGraphicFramePr>
        <p:xfrm>
          <a:off x="2603476" y="1976887"/>
          <a:ext cx="5760000" cy="3919641"/>
        </p:xfrm>
        <a:graphic>
          <a:graphicData uri="http://schemas.openxmlformats.org/drawingml/2006/table">
            <a:tbl>
              <a:tblPr firstRow="1" bandRow="1">
                <a:tableStyleId>{073A0DAA-6AF3-43AB-8588-CEC1D06C72B9}</a:tableStyleId>
              </a:tblPr>
              <a:tblGrid>
                <a:gridCol w="2743223">
                  <a:extLst>
                    <a:ext uri="{9D8B030D-6E8A-4147-A177-3AD203B41FA5}">
                      <a16:colId xmlns:a16="http://schemas.microsoft.com/office/drawing/2014/main" val="1956063118"/>
                    </a:ext>
                  </a:extLst>
                </a:gridCol>
                <a:gridCol w="3016777">
                  <a:extLst>
                    <a:ext uri="{9D8B030D-6E8A-4147-A177-3AD203B41FA5}">
                      <a16:colId xmlns:a16="http://schemas.microsoft.com/office/drawing/2014/main" val="2026052283"/>
                    </a:ext>
                  </a:extLst>
                </a:gridCol>
              </a:tblGrid>
              <a:tr h="1657973">
                <a:tc>
                  <a:txBody>
                    <a:bodyPr/>
                    <a:lstStyle/>
                    <a:p>
                      <a:endParaRPr lang="en-GB" dirty="0"/>
                    </a:p>
                  </a:txBody>
                  <a:tcPr>
                    <a:solidFill>
                      <a:schemeClr val="bg1">
                        <a:lumMod val="95000"/>
                      </a:schemeClr>
                    </a:solidFill>
                  </a:tcPr>
                </a:tc>
                <a:tc>
                  <a:txBody>
                    <a:bodyPr/>
                    <a:lstStyle/>
                    <a:p>
                      <a:endParaRPr lang="en-GB" dirty="0"/>
                    </a:p>
                    <a:p>
                      <a:endParaRPr lang="en-GB" dirty="0"/>
                    </a:p>
                    <a:p>
                      <a:endParaRPr lang="en-GB" dirty="0"/>
                    </a:p>
                    <a:p>
                      <a:endParaRPr lang="en-GB" dirty="0"/>
                    </a:p>
                    <a:p>
                      <a:endParaRPr lang="en-GB" dirty="0"/>
                    </a:p>
                    <a:p>
                      <a:endParaRPr lang="en-GB" dirty="0"/>
                    </a:p>
                  </a:txBody>
                  <a:tcPr>
                    <a:solidFill>
                      <a:schemeClr val="bg1">
                        <a:lumMod val="75000"/>
                      </a:schemeClr>
                    </a:solidFill>
                  </a:tcPr>
                </a:tc>
                <a:extLst>
                  <a:ext uri="{0D108BD9-81ED-4DB2-BD59-A6C34878D82A}">
                    <a16:rowId xmlns:a16="http://schemas.microsoft.com/office/drawing/2014/main" val="1427379506"/>
                  </a:ext>
                </a:extLst>
              </a:tr>
              <a:tr h="2182281">
                <a:tc>
                  <a:txBody>
                    <a:bodyPr/>
                    <a:lstStyle/>
                    <a:p>
                      <a:endParaRPr lang="en-GB" dirty="0"/>
                    </a:p>
                  </a:txBody>
                  <a:tcPr/>
                </a:tc>
                <a:tc>
                  <a:txBody>
                    <a:bodyPr/>
                    <a:lstStyle/>
                    <a:p>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j-lt"/>
                          <a:ea typeface="+mn-ea"/>
                          <a:cs typeface="+mn-cs"/>
                        </a:rPr>
                        <a:t>ESG topics are also highlighted in our online financial literacy campaigns, which are promoted through both traditional media and social media platforms</a:t>
                      </a:r>
                      <a:endParaRPr lang="en-GB" dirty="0"/>
                    </a:p>
                  </a:txBody>
                  <a:tcPr>
                    <a:solidFill>
                      <a:schemeClr val="bg1">
                        <a:lumMod val="95000"/>
                      </a:schemeClr>
                    </a:solidFill>
                  </a:tcPr>
                </a:tc>
                <a:extLst>
                  <a:ext uri="{0D108BD9-81ED-4DB2-BD59-A6C34878D82A}">
                    <a16:rowId xmlns:a16="http://schemas.microsoft.com/office/drawing/2014/main" val="1986966243"/>
                  </a:ext>
                </a:extLst>
              </a:tr>
            </a:tbl>
          </a:graphicData>
        </a:graphic>
      </p:graphicFrame>
      <p:sp>
        <p:nvSpPr>
          <p:cNvPr id="2" name="Title 1">
            <a:extLst>
              <a:ext uri="{FF2B5EF4-FFF2-40B4-BE49-F238E27FC236}">
                <a16:creationId xmlns:a16="http://schemas.microsoft.com/office/drawing/2014/main" id="{CEEC25DA-7E61-0FB7-9846-BF39ED75EFBA}"/>
              </a:ext>
            </a:extLst>
          </p:cNvPr>
          <p:cNvSpPr>
            <a:spLocks noGrp="1"/>
          </p:cNvSpPr>
          <p:nvPr>
            <p:ph type="title"/>
          </p:nvPr>
        </p:nvSpPr>
        <p:spPr/>
        <p:txBody>
          <a:bodyPr/>
          <a:lstStyle/>
          <a:p>
            <a:r>
              <a:rPr lang="en-GB" dirty="0"/>
              <a:t>Investors’ Protection</a:t>
            </a:r>
          </a:p>
        </p:txBody>
      </p:sp>
      <p:pic>
        <p:nvPicPr>
          <p:cNvPr id="7" name="Picture 6" descr="A logo on a black background&#10;&#10;Description automatically generated">
            <a:extLst>
              <a:ext uri="{FF2B5EF4-FFF2-40B4-BE49-F238E27FC236}">
                <a16:creationId xmlns:a16="http://schemas.microsoft.com/office/drawing/2014/main" id="{85916F85-1F86-9664-ABE1-857FAD983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sp>
        <p:nvSpPr>
          <p:cNvPr id="5" name="TextBox 4">
            <a:extLst>
              <a:ext uri="{FF2B5EF4-FFF2-40B4-BE49-F238E27FC236}">
                <a16:creationId xmlns:a16="http://schemas.microsoft.com/office/drawing/2014/main" id="{E68E3E27-E632-984D-1459-18414203ECFC}"/>
              </a:ext>
            </a:extLst>
          </p:cNvPr>
          <p:cNvSpPr txBox="1"/>
          <p:nvPr/>
        </p:nvSpPr>
        <p:spPr>
          <a:xfrm>
            <a:off x="2858700" y="2134776"/>
            <a:ext cx="2197398" cy="1569660"/>
          </a:xfrm>
          <a:prstGeom prst="rect">
            <a:avLst/>
          </a:prstGeom>
          <a:noFill/>
        </p:spPr>
        <p:txBody>
          <a:bodyPr wrap="square" rtlCol="0">
            <a:spAutoFit/>
          </a:bodyPr>
          <a:lstStyle/>
          <a:p>
            <a:pPr algn="ctr"/>
            <a:r>
              <a:rPr lang="en-GB" sz="1600" dirty="0">
                <a:solidFill>
                  <a:schemeClr val="tx2"/>
                </a:solidFill>
                <a:latin typeface="+mj-lt"/>
              </a:rPr>
              <a:t>At CySEC, we are deeply committed to educating investors about sustainable investing and the importance of ESG considerations</a:t>
            </a:r>
          </a:p>
        </p:txBody>
      </p:sp>
      <p:sp>
        <p:nvSpPr>
          <p:cNvPr id="9" name="TextBox 8">
            <a:extLst>
              <a:ext uri="{FF2B5EF4-FFF2-40B4-BE49-F238E27FC236}">
                <a16:creationId xmlns:a16="http://schemas.microsoft.com/office/drawing/2014/main" id="{A7C7669F-0D37-6A5B-BE47-EBFC3331D320}"/>
              </a:ext>
            </a:extLst>
          </p:cNvPr>
          <p:cNvSpPr txBox="1"/>
          <p:nvPr/>
        </p:nvSpPr>
        <p:spPr>
          <a:xfrm>
            <a:off x="5701332" y="2692453"/>
            <a:ext cx="2329840" cy="584775"/>
          </a:xfrm>
          <a:prstGeom prst="rect">
            <a:avLst/>
          </a:prstGeom>
          <a:noFill/>
        </p:spPr>
        <p:txBody>
          <a:bodyPr wrap="square" rtlCol="0">
            <a:spAutoFit/>
          </a:bodyPr>
          <a:lstStyle/>
          <a:p>
            <a:pPr algn="ctr"/>
            <a:r>
              <a:rPr lang="en-US" sz="1600" dirty="0">
                <a:solidFill>
                  <a:schemeClr val="tx2"/>
                </a:solidFill>
                <a:latin typeface="+mj-lt"/>
              </a:rPr>
              <a:t>A dedicated ESG page </a:t>
            </a:r>
          </a:p>
          <a:p>
            <a:pPr algn="ctr"/>
            <a:r>
              <a:rPr lang="en-US" sz="1600" dirty="0">
                <a:solidFill>
                  <a:schemeClr val="tx2"/>
                </a:solidFill>
                <a:latin typeface="+mj-lt"/>
              </a:rPr>
              <a:t>on CySEC’s Website  </a:t>
            </a:r>
          </a:p>
        </p:txBody>
      </p:sp>
      <p:sp>
        <p:nvSpPr>
          <p:cNvPr id="6" name="TextBox 5">
            <a:extLst>
              <a:ext uri="{FF2B5EF4-FFF2-40B4-BE49-F238E27FC236}">
                <a16:creationId xmlns:a16="http://schemas.microsoft.com/office/drawing/2014/main" id="{283B32B4-5DFA-4926-F645-CAD741EED4CF}"/>
              </a:ext>
            </a:extLst>
          </p:cNvPr>
          <p:cNvSpPr txBox="1"/>
          <p:nvPr/>
        </p:nvSpPr>
        <p:spPr>
          <a:xfrm>
            <a:off x="2858700" y="4368836"/>
            <a:ext cx="2197398" cy="584775"/>
          </a:xfrm>
          <a:prstGeom prst="rect">
            <a:avLst/>
          </a:prstGeom>
          <a:noFill/>
        </p:spPr>
        <p:txBody>
          <a:bodyPr wrap="square" rtlCol="0">
            <a:spAutoFit/>
          </a:bodyPr>
          <a:lstStyle/>
          <a:p>
            <a:pPr algn="ctr"/>
            <a:r>
              <a:rPr lang="en-GB" sz="1600" dirty="0">
                <a:solidFill>
                  <a:schemeClr val="tx2"/>
                </a:solidFill>
                <a:latin typeface="+mj-lt"/>
              </a:rPr>
              <a:t>CySEC Investor Guide </a:t>
            </a:r>
          </a:p>
          <a:p>
            <a:pPr algn="ctr"/>
            <a:r>
              <a:rPr lang="en-GB" sz="1600" dirty="0">
                <a:solidFill>
                  <a:schemeClr val="tx2"/>
                </a:solidFill>
                <a:latin typeface="+mj-lt"/>
              </a:rPr>
              <a:t>to Sustainable Investing</a:t>
            </a:r>
          </a:p>
        </p:txBody>
      </p:sp>
    </p:spTree>
    <p:extLst>
      <p:ext uri="{BB962C8B-B14F-4D97-AF65-F5344CB8AC3E}">
        <p14:creationId xmlns:p14="http://schemas.microsoft.com/office/powerpoint/2010/main" val="61785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CBB4F-D864-903C-6DAD-89B2E9802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E9837-1E7A-DC46-2B4F-97A26912E349}"/>
              </a:ext>
            </a:extLst>
          </p:cNvPr>
          <p:cNvSpPr>
            <a:spLocks noGrp="1"/>
          </p:cNvSpPr>
          <p:nvPr>
            <p:ph type="title"/>
          </p:nvPr>
        </p:nvSpPr>
        <p:spPr>
          <a:xfrm>
            <a:off x="1097280" y="286603"/>
            <a:ext cx="10058400" cy="1450757"/>
          </a:xfrm>
        </p:spPr>
        <p:txBody>
          <a:bodyPr>
            <a:normAutofit/>
          </a:bodyPr>
          <a:lstStyle/>
          <a:p>
            <a:r>
              <a:rPr lang="en-GB" sz="4400" dirty="0"/>
              <a:t>CySEC’s Expectations</a:t>
            </a:r>
          </a:p>
        </p:txBody>
      </p:sp>
      <p:sp>
        <p:nvSpPr>
          <p:cNvPr id="3" name="Content Placeholder 2">
            <a:extLst>
              <a:ext uri="{FF2B5EF4-FFF2-40B4-BE49-F238E27FC236}">
                <a16:creationId xmlns:a16="http://schemas.microsoft.com/office/drawing/2014/main" id="{4826A44B-A8DE-1728-617C-A8EB571DCA98}"/>
              </a:ext>
            </a:extLst>
          </p:cNvPr>
          <p:cNvSpPr>
            <a:spLocks noGrp="1"/>
          </p:cNvSpPr>
          <p:nvPr>
            <p:ph idx="1"/>
          </p:nvPr>
        </p:nvSpPr>
        <p:spPr>
          <a:xfrm>
            <a:off x="1097279" y="1845734"/>
            <a:ext cx="10058400" cy="4023360"/>
          </a:xfrm>
        </p:spPr>
        <p:txBody>
          <a:bodyPr>
            <a:normAutofit/>
          </a:bodyPr>
          <a:lstStyle/>
          <a:p>
            <a:pPr>
              <a:buClrTx/>
              <a:buFont typeface="Wingdings" panose="05000000000000000000" pitchFamily="2" charset="2"/>
              <a:buChar char="Ø"/>
            </a:pPr>
            <a:r>
              <a:rPr lang="en-GB" sz="1600" kern="0" dirty="0">
                <a:solidFill>
                  <a:schemeClr val="bg2">
                    <a:lumMod val="25000"/>
                  </a:schemeClr>
                </a:solidFill>
                <a:cs typeface="Calibri"/>
              </a:rPr>
              <a:t> The integration of ESG considerations into the financial services sector is a regulatory requirement. </a:t>
            </a:r>
          </a:p>
          <a:p>
            <a:pPr>
              <a:buClrTx/>
              <a:buFont typeface="Wingdings" panose="05000000000000000000" pitchFamily="2" charset="2"/>
              <a:buChar char="Ø"/>
            </a:pPr>
            <a:endParaRPr lang="en-GB" sz="1600" kern="0" dirty="0">
              <a:solidFill>
                <a:schemeClr val="bg2">
                  <a:lumMod val="25000"/>
                </a:schemeClr>
              </a:solidFill>
              <a:cs typeface="Calibri"/>
            </a:endParaRPr>
          </a:p>
          <a:p>
            <a:pPr>
              <a:buClrTx/>
              <a:buFont typeface="Wingdings" panose="05000000000000000000" pitchFamily="2" charset="2"/>
              <a:buChar char="Ø"/>
            </a:pPr>
            <a:r>
              <a:rPr lang="en-GB" sz="1600" kern="0" dirty="0">
                <a:solidFill>
                  <a:schemeClr val="bg2">
                    <a:lumMod val="25000"/>
                  </a:schemeClr>
                </a:solidFill>
                <a:cs typeface="Calibri"/>
              </a:rPr>
              <a:t>CySEC expects all regulated entities in Cyprus to fully comply with the EU sustainable finance framework. </a:t>
            </a:r>
          </a:p>
          <a:p>
            <a:pPr>
              <a:buClrTx/>
              <a:buFont typeface="Wingdings" panose="05000000000000000000" pitchFamily="2" charset="2"/>
              <a:buChar char="Ø"/>
            </a:pPr>
            <a:endParaRPr lang="en-GB" sz="1600" kern="0" dirty="0">
              <a:solidFill>
                <a:schemeClr val="bg2">
                  <a:lumMod val="25000"/>
                </a:schemeClr>
              </a:solidFill>
              <a:cs typeface="Calibri"/>
            </a:endParaRPr>
          </a:p>
          <a:p>
            <a:pPr>
              <a:buClrTx/>
              <a:buFont typeface="Wingdings" panose="05000000000000000000" pitchFamily="2" charset="2"/>
              <a:buChar char="Ø"/>
            </a:pPr>
            <a:r>
              <a:rPr lang="en-GB" sz="1600" kern="0" dirty="0">
                <a:solidFill>
                  <a:schemeClr val="bg2">
                    <a:lumMod val="25000"/>
                  </a:schemeClr>
                </a:solidFill>
                <a:cs typeface="Calibri"/>
              </a:rPr>
              <a:t>The local ESG financial market remains in its early stages. CySEC will continue to monitor and supervise compliance with these requirements. </a:t>
            </a:r>
          </a:p>
          <a:p>
            <a:pPr>
              <a:buClrTx/>
              <a:buFont typeface="Wingdings" panose="05000000000000000000" pitchFamily="2" charset="2"/>
              <a:buChar char="Ø"/>
            </a:pPr>
            <a:endParaRPr lang="en-GB" sz="1600" kern="0" dirty="0">
              <a:solidFill>
                <a:schemeClr val="bg2">
                  <a:lumMod val="25000"/>
                </a:schemeClr>
              </a:solidFill>
              <a:cs typeface="Calibri"/>
            </a:endParaRPr>
          </a:p>
          <a:p>
            <a:pPr>
              <a:buClrTx/>
              <a:buFont typeface="Wingdings" panose="05000000000000000000" pitchFamily="2" charset="2"/>
              <a:buChar char="Ø"/>
            </a:pPr>
            <a:r>
              <a:rPr lang="en-GB" sz="1600" kern="0" dirty="0">
                <a:solidFill>
                  <a:schemeClr val="bg2">
                    <a:lumMod val="25000"/>
                  </a:schemeClr>
                </a:solidFill>
                <a:cs typeface="Calibri"/>
              </a:rPr>
              <a:t>Expect firms to meaningfully integrate ESG factors into their investment strategies and provide disclosures that accurately reflect these efforts. To establish robust governance structures and compliance procedures to meet regulatory standards etc.</a:t>
            </a:r>
          </a:p>
          <a:p>
            <a:pPr>
              <a:buClrTx/>
              <a:buFont typeface="Wingdings" panose="05000000000000000000" pitchFamily="2" charset="2"/>
              <a:buChar char="Ø"/>
            </a:pPr>
            <a:endParaRPr lang="en-GB" sz="1600" kern="0" dirty="0">
              <a:solidFill>
                <a:schemeClr val="bg2">
                  <a:lumMod val="25000"/>
                </a:schemeClr>
              </a:solidFill>
              <a:cs typeface="Calibri"/>
            </a:endParaRPr>
          </a:p>
        </p:txBody>
      </p:sp>
      <p:pic>
        <p:nvPicPr>
          <p:cNvPr id="4" name="Picture 3" descr="A logo on a black background&#10;&#10;Description automatically generated">
            <a:extLst>
              <a:ext uri="{FF2B5EF4-FFF2-40B4-BE49-F238E27FC236}">
                <a16:creationId xmlns:a16="http://schemas.microsoft.com/office/drawing/2014/main" id="{F36B084D-0696-0F17-85D1-49D964BE4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spTree>
    <p:extLst>
      <p:ext uri="{BB962C8B-B14F-4D97-AF65-F5344CB8AC3E}">
        <p14:creationId xmlns:p14="http://schemas.microsoft.com/office/powerpoint/2010/main" val="410263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ECD1-53FB-E5E6-B5FD-7FA71343C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7FA97-CD08-FC2F-A9B0-2A4B66E91DB0}"/>
              </a:ext>
            </a:extLst>
          </p:cNvPr>
          <p:cNvSpPr>
            <a:spLocks noGrp="1"/>
          </p:cNvSpPr>
          <p:nvPr>
            <p:ph type="title"/>
          </p:nvPr>
        </p:nvSpPr>
        <p:spPr>
          <a:xfrm>
            <a:off x="1097280" y="286603"/>
            <a:ext cx="10058400" cy="1450757"/>
          </a:xfrm>
        </p:spPr>
        <p:txBody>
          <a:bodyPr>
            <a:normAutofit/>
          </a:bodyPr>
          <a:lstStyle/>
          <a:p>
            <a:r>
              <a:rPr lang="en-GB" sz="4400" dirty="0"/>
              <a:t>Future of ESG Regulation</a:t>
            </a:r>
          </a:p>
        </p:txBody>
      </p:sp>
      <p:sp>
        <p:nvSpPr>
          <p:cNvPr id="3" name="Content Placeholder 2">
            <a:extLst>
              <a:ext uri="{FF2B5EF4-FFF2-40B4-BE49-F238E27FC236}">
                <a16:creationId xmlns:a16="http://schemas.microsoft.com/office/drawing/2014/main" id="{723D44D6-802A-E942-BFB5-CC07B90F9900}"/>
              </a:ext>
            </a:extLst>
          </p:cNvPr>
          <p:cNvSpPr>
            <a:spLocks noGrp="1"/>
          </p:cNvSpPr>
          <p:nvPr>
            <p:ph idx="1"/>
          </p:nvPr>
        </p:nvSpPr>
        <p:spPr>
          <a:xfrm>
            <a:off x="1097279" y="1845734"/>
            <a:ext cx="10058400" cy="4023360"/>
          </a:xfrm>
        </p:spPr>
        <p:txBody>
          <a:bodyPr>
            <a:normAutofit/>
          </a:bodyPr>
          <a:lstStyle/>
          <a:p>
            <a:pPr algn="just">
              <a:lnSpc>
                <a:spcPct val="150000"/>
              </a:lnSpc>
              <a:spcAft>
                <a:spcPts val="800"/>
              </a:spcAft>
              <a:buFont typeface="Wingdings" panose="05000000000000000000" pitchFamily="2" charset="2"/>
              <a:buChar char="Ø"/>
            </a:pPr>
            <a:r>
              <a:rPr lang="en-GB" sz="1600" kern="0" dirty="0">
                <a:solidFill>
                  <a:schemeClr val="bg2">
                    <a:lumMod val="25000"/>
                  </a:schemeClr>
                </a:solidFill>
                <a:latin typeface="Aptos Display" panose="020B0004020202020204" pitchFamily="34" charset="0"/>
                <a:cs typeface="Calibri"/>
              </a:rPr>
              <a:t>European companies will be forced to innovate, adapt, and align with global sustainability goals. </a:t>
            </a:r>
          </a:p>
          <a:p>
            <a:pPr algn="just">
              <a:lnSpc>
                <a:spcPct val="150000"/>
              </a:lnSpc>
              <a:spcAft>
                <a:spcPts val="800"/>
              </a:spcAft>
              <a:buFont typeface="Wingdings" panose="05000000000000000000" pitchFamily="2" charset="2"/>
              <a:buChar char="Ø"/>
            </a:pPr>
            <a:r>
              <a:rPr lang="en-GB" sz="1600" kern="0" dirty="0">
                <a:solidFill>
                  <a:schemeClr val="bg2">
                    <a:lumMod val="25000"/>
                  </a:schemeClr>
                </a:solidFill>
                <a:latin typeface="Aptos Display" panose="020B0004020202020204" pitchFamily="34" charset="0"/>
                <a:cs typeface="Calibri"/>
              </a:rPr>
              <a:t>Regulators will be at the forefront of ensuring that ESG factors are central components of financial markets and corporate governance in Europe. </a:t>
            </a:r>
          </a:p>
          <a:p>
            <a:pPr algn="just">
              <a:lnSpc>
                <a:spcPct val="150000"/>
              </a:lnSpc>
              <a:spcAft>
                <a:spcPts val="800"/>
              </a:spcAft>
              <a:buFont typeface="Wingdings" panose="05000000000000000000" pitchFamily="2" charset="2"/>
              <a:buChar char="Ø"/>
            </a:pPr>
            <a:r>
              <a:rPr lang="en-GB" sz="1600" kern="0" dirty="0">
                <a:solidFill>
                  <a:schemeClr val="bg2">
                    <a:lumMod val="25000"/>
                  </a:schemeClr>
                </a:solidFill>
                <a:latin typeface="Aptos Display" panose="020B0004020202020204" pitchFamily="34" charset="0"/>
                <a:cs typeface="Calibri"/>
              </a:rPr>
              <a:t>The European regulators’ role in driving the green transition, improving corporate accountability, enhancing risk management, and protecting investors will be crucial in shaping a sustainable, transparent, and resilient future for European markets.</a:t>
            </a:r>
          </a:p>
          <a:p>
            <a:pPr algn="just">
              <a:lnSpc>
                <a:spcPct val="150000"/>
              </a:lnSpc>
              <a:spcAft>
                <a:spcPts val="800"/>
              </a:spcAft>
              <a:buFont typeface="Wingdings" panose="05000000000000000000" pitchFamily="2" charset="2"/>
              <a:buChar char="Ø"/>
            </a:pPr>
            <a:r>
              <a:rPr lang="en-GB" sz="1600" kern="0" dirty="0">
                <a:solidFill>
                  <a:schemeClr val="bg2">
                    <a:lumMod val="25000"/>
                  </a:schemeClr>
                </a:solidFill>
                <a:latin typeface="Aptos Display" panose="020B0004020202020204" pitchFamily="34" charset="0"/>
                <a:cs typeface="Calibri"/>
              </a:rPr>
              <a:t>The European Commission’s Omnibus Simplification Package is pivotal for the future of ESG in the EU, ensuring that sustainability goals are achieved while enhancing the competitiveness of EU businesses.</a:t>
            </a:r>
          </a:p>
          <a:p>
            <a:pPr algn="just">
              <a:lnSpc>
                <a:spcPct val="150000"/>
              </a:lnSpc>
              <a:spcAft>
                <a:spcPts val="800"/>
              </a:spcAft>
              <a:buFont typeface="Wingdings" panose="05000000000000000000" pitchFamily="2" charset="2"/>
              <a:buChar char="Ø"/>
            </a:pPr>
            <a:endParaRPr lang="en-GB" sz="1600" kern="0" dirty="0">
              <a:solidFill>
                <a:schemeClr val="bg2">
                  <a:lumMod val="25000"/>
                </a:schemeClr>
              </a:solidFill>
              <a:latin typeface="Aptos Display" panose="020B0004020202020204" pitchFamily="34" charset="0"/>
              <a:cs typeface="Calibri"/>
            </a:endParaRPr>
          </a:p>
          <a:p>
            <a:pPr>
              <a:buFont typeface="Wingdings" panose="05000000000000000000" pitchFamily="2" charset="2"/>
              <a:buChar char="Ø"/>
            </a:pPr>
            <a:endParaRPr lang="en-GB" sz="1100" dirty="0"/>
          </a:p>
        </p:txBody>
      </p:sp>
      <p:pic>
        <p:nvPicPr>
          <p:cNvPr id="4" name="Picture 3" descr="A logo on a black background&#10;&#10;Description automatically generated">
            <a:extLst>
              <a:ext uri="{FF2B5EF4-FFF2-40B4-BE49-F238E27FC236}">
                <a16:creationId xmlns:a16="http://schemas.microsoft.com/office/drawing/2014/main" id="{879213B2-DF7A-1C80-3391-1D2F8658A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spTree>
    <p:extLst>
      <p:ext uri="{BB962C8B-B14F-4D97-AF65-F5344CB8AC3E}">
        <p14:creationId xmlns:p14="http://schemas.microsoft.com/office/powerpoint/2010/main" val="18021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B84400-6061-4150-FED7-0F60E868AB4D}"/>
              </a:ext>
            </a:extLst>
          </p:cNvPr>
          <p:cNvSpPr txBox="1"/>
          <p:nvPr/>
        </p:nvSpPr>
        <p:spPr>
          <a:xfrm>
            <a:off x="750315" y="2875001"/>
            <a:ext cx="4652208" cy="923330"/>
          </a:xfrm>
          <a:prstGeom prst="rect">
            <a:avLst/>
          </a:prstGeom>
          <a:noFill/>
        </p:spPr>
        <p:txBody>
          <a:bodyPr wrap="square">
            <a:spAutoFit/>
          </a:bodyPr>
          <a:lstStyle/>
          <a:p>
            <a:pPr algn="ctr"/>
            <a:r>
              <a:rPr lang="en-GB" sz="5400" dirty="0">
                <a:latin typeface="+mj-lt"/>
              </a:rPr>
              <a:t>THANK YOU</a:t>
            </a:r>
          </a:p>
        </p:txBody>
      </p:sp>
      <p:pic>
        <p:nvPicPr>
          <p:cNvPr id="7" name="Picture 6" descr="A logo on a black background&#10;&#10;Description automatically generated">
            <a:extLst>
              <a:ext uri="{FF2B5EF4-FFF2-40B4-BE49-F238E27FC236}">
                <a16:creationId xmlns:a16="http://schemas.microsoft.com/office/drawing/2014/main" id="{8581A2E6-7D20-4506-BDEF-4D28AA263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031" y="1410298"/>
            <a:ext cx="5714654" cy="4037403"/>
          </a:xfrm>
          <a:prstGeom prst="rect">
            <a:avLst/>
          </a:prstGeom>
        </p:spPr>
      </p:pic>
      <p:cxnSp>
        <p:nvCxnSpPr>
          <p:cNvPr id="9" name="Straight Connector 8">
            <a:extLst>
              <a:ext uri="{FF2B5EF4-FFF2-40B4-BE49-F238E27FC236}">
                <a16:creationId xmlns:a16="http://schemas.microsoft.com/office/drawing/2014/main" id="{6E097762-D47B-A349-4AD2-8290F2FE61C9}"/>
              </a:ext>
            </a:extLst>
          </p:cNvPr>
          <p:cNvCxnSpPr/>
          <p:nvPr/>
        </p:nvCxnSpPr>
        <p:spPr>
          <a:xfrm>
            <a:off x="5759115" y="433137"/>
            <a:ext cx="0" cy="56147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71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BCA6-6416-9907-D89F-44266C3969B4}"/>
              </a:ext>
            </a:extLst>
          </p:cNvPr>
          <p:cNvSpPr>
            <a:spLocks noGrp="1"/>
          </p:cNvSpPr>
          <p:nvPr>
            <p:ph type="title"/>
          </p:nvPr>
        </p:nvSpPr>
        <p:spPr/>
        <p:txBody>
          <a:bodyPr>
            <a:normAutofit/>
          </a:bodyPr>
          <a:lstStyle/>
          <a:p>
            <a:r>
              <a:rPr lang="en-GB" sz="4400" dirty="0"/>
              <a:t>CySEC’s Vision and Mission</a:t>
            </a:r>
          </a:p>
        </p:txBody>
      </p:sp>
      <p:pic>
        <p:nvPicPr>
          <p:cNvPr id="4" name="Graphic 5" descr="Lock with solid fill">
            <a:extLst>
              <a:ext uri="{FF2B5EF4-FFF2-40B4-BE49-F238E27FC236}">
                <a16:creationId xmlns:a16="http://schemas.microsoft.com/office/drawing/2014/main" id="{B2195B10-C099-7E57-5A53-0132729610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320" y="4589433"/>
            <a:ext cx="634189" cy="634189"/>
          </a:xfrm>
          <a:prstGeom prst="rect">
            <a:avLst/>
          </a:prstGeom>
        </p:spPr>
      </p:pic>
      <p:pic>
        <p:nvPicPr>
          <p:cNvPr id="5" name="Graphic 4" descr="Security camera with solid fill">
            <a:extLst>
              <a:ext uri="{FF2B5EF4-FFF2-40B4-BE49-F238E27FC236}">
                <a16:creationId xmlns:a16="http://schemas.microsoft.com/office/drawing/2014/main" id="{5CE55F4B-F181-024B-051E-6F51B72D43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494" y="2926493"/>
            <a:ext cx="634189" cy="634189"/>
          </a:xfrm>
          <a:prstGeom prst="rect">
            <a:avLst/>
          </a:prstGeom>
        </p:spPr>
      </p:pic>
      <p:pic>
        <p:nvPicPr>
          <p:cNvPr id="6" name="Picture 5" descr="aerial view of beach during daytime">
            <a:extLst>
              <a:ext uri="{FF2B5EF4-FFF2-40B4-BE49-F238E27FC236}">
                <a16:creationId xmlns:a16="http://schemas.microsoft.com/office/drawing/2014/main" id="{EA658543-ED7C-D17F-F18D-9728E0905D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074"/>
          <a:stretch/>
        </p:blipFill>
        <p:spPr bwMode="auto">
          <a:xfrm>
            <a:off x="6531366" y="2163043"/>
            <a:ext cx="4624314" cy="37322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0322D37-EC27-E37B-8297-DFD537ABDF71}"/>
              </a:ext>
            </a:extLst>
          </p:cNvPr>
          <p:cNvSpPr txBox="1"/>
          <p:nvPr/>
        </p:nvSpPr>
        <p:spPr>
          <a:xfrm>
            <a:off x="1832956" y="4484958"/>
            <a:ext cx="4263043" cy="830997"/>
          </a:xfrm>
          <a:prstGeom prst="rect">
            <a:avLst/>
          </a:prstGeom>
          <a:noFill/>
        </p:spPr>
        <p:txBody>
          <a:bodyPr wrap="square">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ea typeface="Calibri" panose="020F0502020204030204" pitchFamily="34" charset="0"/>
                <a:cs typeface="Calibri"/>
                <a:sym typeface="Calibri"/>
              </a:rPr>
              <a:t>Enhance the Cyprus securities market to make it one of the safest and most reliable investment destinations in Europe and internationally</a:t>
            </a:r>
          </a:p>
        </p:txBody>
      </p:sp>
      <p:sp>
        <p:nvSpPr>
          <p:cNvPr id="14" name="TextBox 13">
            <a:extLst>
              <a:ext uri="{FF2B5EF4-FFF2-40B4-BE49-F238E27FC236}">
                <a16:creationId xmlns:a16="http://schemas.microsoft.com/office/drawing/2014/main" id="{74251BB2-EFD3-C833-CA14-8E06F62B56AC}"/>
              </a:ext>
            </a:extLst>
          </p:cNvPr>
          <p:cNvSpPr txBox="1"/>
          <p:nvPr/>
        </p:nvSpPr>
        <p:spPr>
          <a:xfrm>
            <a:off x="1832956" y="2926493"/>
            <a:ext cx="4263043" cy="830997"/>
          </a:xfrm>
          <a:prstGeom prst="rect">
            <a:avLst/>
          </a:prstGeom>
          <a:noFill/>
        </p:spPr>
        <p:txBody>
          <a:bodyPr wrap="square">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2">
                    <a:lumMod val="25000"/>
                  </a:schemeClr>
                </a:solidFill>
                <a:effectLst/>
                <a:uLnTx/>
                <a:uFillTx/>
                <a:ea typeface="Calibri" panose="020F0502020204030204" pitchFamily="34" charset="0"/>
                <a:cs typeface="Calibri"/>
                <a:sym typeface="Calibri"/>
              </a:rPr>
              <a:t>Exercise effective supervision to ensure investor</a:t>
            </a:r>
            <a:r>
              <a:rPr lang="en-GB" sz="1600" kern="0" dirty="0">
                <a:solidFill>
                  <a:schemeClr val="bg2">
                    <a:lumMod val="25000"/>
                  </a:schemeClr>
                </a:solidFill>
                <a:ea typeface="Calibri" panose="020F0502020204030204" pitchFamily="34" charset="0"/>
                <a:cs typeface="Calibri"/>
                <a:sym typeface="Calibri"/>
              </a:rPr>
              <a:t> and consumer</a:t>
            </a:r>
            <a:r>
              <a:rPr kumimoji="0" lang="en-GB" sz="1600" b="0" i="0" u="none" strike="noStrike" kern="0" cap="none" spc="0" normalizeH="0" baseline="0" noProof="0" dirty="0">
                <a:ln>
                  <a:noFill/>
                </a:ln>
                <a:solidFill>
                  <a:schemeClr val="bg2">
                    <a:lumMod val="25000"/>
                  </a:schemeClr>
                </a:solidFill>
                <a:effectLst/>
                <a:uLnTx/>
                <a:uFillTx/>
                <a:ea typeface="Calibri" panose="020F0502020204030204" pitchFamily="34" charset="0"/>
                <a:cs typeface="Calibri"/>
                <a:sym typeface="Calibri"/>
              </a:rPr>
              <a:t> protection and the healthy development of the securities market</a:t>
            </a:r>
          </a:p>
        </p:txBody>
      </p:sp>
      <p:pic>
        <p:nvPicPr>
          <p:cNvPr id="16" name="Picture 15" descr="A logo on a black background&#10;&#10;Description automatically generated">
            <a:extLst>
              <a:ext uri="{FF2B5EF4-FFF2-40B4-BE49-F238E27FC236}">
                <a16:creationId xmlns:a16="http://schemas.microsoft.com/office/drawing/2014/main" id="{AE4F1A13-4779-5582-E002-7F6B4769F5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spTree>
    <p:extLst>
      <p:ext uri="{BB962C8B-B14F-4D97-AF65-F5344CB8AC3E}">
        <p14:creationId xmlns:p14="http://schemas.microsoft.com/office/powerpoint/2010/main" val="70361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7F597-D993-B5AB-5489-B1FF78C24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6B77C-91F8-BC4D-8AF7-27D0465BCD6B}"/>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ea typeface="+mj-ea"/>
                <a:cs typeface="+mj-cs"/>
              </a:rPr>
              <a:t>CySEC and Supervised Entities</a:t>
            </a:r>
            <a:endParaRPr lang="en-GB" dirty="0"/>
          </a:p>
        </p:txBody>
      </p:sp>
      <p:pic>
        <p:nvPicPr>
          <p:cNvPr id="16" name="Picture 15" descr="A logo on a black background&#10;&#10;Description automatically generated">
            <a:extLst>
              <a:ext uri="{FF2B5EF4-FFF2-40B4-BE49-F238E27FC236}">
                <a16:creationId xmlns:a16="http://schemas.microsoft.com/office/drawing/2014/main" id="{FB893665-8427-1749-5022-D9701ED80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sp>
        <p:nvSpPr>
          <p:cNvPr id="15" name="TextBox 14">
            <a:extLst>
              <a:ext uri="{FF2B5EF4-FFF2-40B4-BE49-F238E27FC236}">
                <a16:creationId xmlns:a16="http://schemas.microsoft.com/office/drawing/2014/main" id="{853848A3-15B7-C6F6-AB7E-A8C5B28B7D88}"/>
              </a:ext>
            </a:extLst>
          </p:cNvPr>
          <p:cNvSpPr txBox="1"/>
          <p:nvPr/>
        </p:nvSpPr>
        <p:spPr>
          <a:xfrm>
            <a:off x="6892637" y="2427163"/>
            <a:ext cx="4263043" cy="2554545"/>
          </a:xfrm>
          <a:prstGeom prst="rect">
            <a:avLst/>
          </a:prstGeom>
          <a:noFill/>
        </p:spPr>
        <p:txBody>
          <a:bodyPr wrap="square">
            <a:spAutoFit/>
          </a:bodyPr>
          <a:lstStyle/>
          <a:p>
            <a:pPr marR="0">
              <a:buFont typeface="Wingdings" panose="05000000000000000000" pitchFamily="2" charset="2"/>
              <a:buChar char="Ø"/>
            </a:pPr>
            <a:r>
              <a:rPr lang="en-GB" sz="1600" kern="0" dirty="0">
                <a:solidFill>
                  <a:schemeClr val="bg2">
                    <a:lumMod val="25000"/>
                  </a:schemeClr>
                </a:solidFill>
                <a:cs typeface="Calibri"/>
              </a:rPr>
              <a:t>The legal framework is fully harmonised with all the latest EU Directives and Regulations</a:t>
            </a:r>
          </a:p>
          <a:p>
            <a:pPr marR="0">
              <a:buFont typeface="Wingdings" panose="05000000000000000000" pitchFamily="2" charset="2"/>
              <a:buChar char="Ø"/>
            </a:pPr>
            <a:endParaRPr lang="en-GB" sz="1600" kern="0" dirty="0">
              <a:solidFill>
                <a:schemeClr val="bg2">
                  <a:lumMod val="25000"/>
                </a:schemeClr>
              </a:solidFill>
              <a:cs typeface="Calibri"/>
            </a:endParaRPr>
          </a:p>
          <a:p>
            <a:pPr marR="0">
              <a:buFont typeface="Wingdings" panose="05000000000000000000" pitchFamily="2" charset="2"/>
              <a:buChar char="Ø"/>
            </a:pPr>
            <a:endParaRPr lang="en-GB" sz="1600" kern="0" dirty="0">
              <a:solidFill>
                <a:schemeClr val="bg2">
                  <a:lumMod val="25000"/>
                </a:schemeClr>
              </a:solidFill>
              <a:cs typeface="Calibri"/>
            </a:endParaRPr>
          </a:p>
          <a:p>
            <a:pPr marR="0">
              <a:buFont typeface="Wingdings" panose="05000000000000000000" pitchFamily="2" charset="2"/>
              <a:buChar char="Ø"/>
            </a:pPr>
            <a:r>
              <a:rPr lang="en-GB" sz="1600" kern="0" dirty="0">
                <a:solidFill>
                  <a:schemeClr val="bg2">
                    <a:lumMod val="25000"/>
                  </a:schemeClr>
                </a:solidFill>
                <a:cs typeface="Calibri"/>
              </a:rPr>
              <a:t>Close cooperation with other national competent Authorities in Europe and worldwide</a:t>
            </a:r>
          </a:p>
          <a:p>
            <a:pPr marR="0">
              <a:buFont typeface="Wingdings" panose="05000000000000000000" pitchFamily="2" charset="2"/>
              <a:buChar char="Ø"/>
            </a:pPr>
            <a:endParaRPr lang="en-GB" sz="1600" kern="0" dirty="0">
              <a:solidFill>
                <a:schemeClr val="bg2">
                  <a:lumMod val="25000"/>
                </a:schemeClr>
              </a:solidFill>
              <a:cs typeface="Calibri"/>
            </a:endParaRPr>
          </a:p>
          <a:p>
            <a:pPr marR="0">
              <a:buFont typeface="Wingdings" panose="05000000000000000000" pitchFamily="2" charset="2"/>
              <a:buChar char="Ø"/>
            </a:pPr>
            <a:endParaRPr lang="en-GB" sz="1600" kern="0" dirty="0">
              <a:solidFill>
                <a:schemeClr val="bg2">
                  <a:lumMod val="25000"/>
                </a:schemeClr>
              </a:solidFill>
              <a:cs typeface="Calibri"/>
            </a:endParaRPr>
          </a:p>
          <a:p>
            <a:pPr marR="0">
              <a:buFont typeface="Wingdings" panose="05000000000000000000" pitchFamily="2" charset="2"/>
              <a:buChar char="Ø"/>
            </a:pPr>
            <a:r>
              <a:rPr lang="en-GB" sz="1600" kern="0" dirty="0">
                <a:solidFill>
                  <a:schemeClr val="bg2">
                    <a:lumMod val="25000"/>
                  </a:schemeClr>
                </a:solidFill>
                <a:cs typeface="Calibri"/>
              </a:rPr>
              <a:t>Active member of ESMA and IOSCO </a:t>
            </a:r>
          </a:p>
          <a:p>
            <a:pPr marR="0">
              <a:buFont typeface="Wingdings" panose="05000000000000000000" pitchFamily="2" charset="2"/>
              <a:buChar char="Ø"/>
            </a:pPr>
            <a:endParaRPr lang="en-US" sz="1600" kern="0" dirty="0">
              <a:solidFill>
                <a:schemeClr val="bg2">
                  <a:lumMod val="25000"/>
                </a:schemeClr>
              </a:solidFill>
              <a:cs typeface="Calibri"/>
            </a:endParaRPr>
          </a:p>
        </p:txBody>
      </p:sp>
      <p:graphicFrame>
        <p:nvGraphicFramePr>
          <p:cNvPr id="12" name="Content Placeholder 11">
            <a:extLst>
              <a:ext uri="{FF2B5EF4-FFF2-40B4-BE49-F238E27FC236}">
                <a16:creationId xmlns:a16="http://schemas.microsoft.com/office/drawing/2014/main" id="{4FED4269-54F3-6B5E-A603-7FC4BA5E5A4F}"/>
              </a:ext>
            </a:extLst>
          </p:cNvPr>
          <p:cNvGraphicFramePr>
            <a:graphicFrameLocks noGrp="1"/>
          </p:cNvGraphicFramePr>
          <p:nvPr>
            <p:ph idx="1"/>
            <p:extLst>
              <p:ext uri="{D42A27DB-BD31-4B8C-83A1-F6EECF244321}">
                <p14:modId xmlns:p14="http://schemas.microsoft.com/office/powerpoint/2010/main" val="3080789329"/>
              </p:ext>
            </p:extLst>
          </p:nvPr>
        </p:nvGraphicFramePr>
        <p:xfrm>
          <a:off x="905828" y="1889080"/>
          <a:ext cx="523081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E767CBC2-3133-9AE6-6905-6181BFF85854}"/>
              </a:ext>
            </a:extLst>
          </p:cNvPr>
          <p:cNvSpPr/>
          <p:nvPr/>
        </p:nvSpPr>
        <p:spPr>
          <a:xfrm>
            <a:off x="2805271" y="3159609"/>
            <a:ext cx="1669020" cy="1481665"/>
          </a:xfrm>
          <a:prstGeom prst="ellipse">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831</a:t>
            </a:r>
          </a:p>
        </p:txBody>
      </p:sp>
    </p:spTree>
    <p:extLst>
      <p:ext uri="{BB962C8B-B14F-4D97-AF65-F5344CB8AC3E}">
        <p14:creationId xmlns:p14="http://schemas.microsoft.com/office/powerpoint/2010/main" val="125133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7F597-D993-B5AB-5489-B1FF78C24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6B77C-91F8-BC4D-8AF7-27D0465BCD6B}"/>
              </a:ext>
            </a:extLst>
          </p:cNvPr>
          <p:cNvSpPr>
            <a:spLocks noGrp="1"/>
          </p:cNvSpPr>
          <p:nvPr>
            <p:ph type="title"/>
          </p:nvPr>
        </p:nvSpPr>
        <p:spPr/>
        <p:txBody>
          <a:bodyPr>
            <a:normAutofit/>
          </a:bodyPr>
          <a:lstStyle/>
          <a:p>
            <a:r>
              <a:rPr lang="en-US" sz="4400" spc="0" dirty="0">
                <a:solidFill>
                  <a:prstClr val="black"/>
                </a:solidFill>
              </a:rPr>
              <a:t>The Market</a:t>
            </a:r>
            <a:endParaRPr lang="en-GB" sz="4400" spc="0" dirty="0">
              <a:solidFill>
                <a:prstClr val="black"/>
              </a:solidFill>
            </a:endParaRPr>
          </a:p>
        </p:txBody>
      </p:sp>
      <p:pic>
        <p:nvPicPr>
          <p:cNvPr id="16" name="Picture 15" descr="A logo on a black background&#10;&#10;Description automatically generated">
            <a:extLst>
              <a:ext uri="{FF2B5EF4-FFF2-40B4-BE49-F238E27FC236}">
                <a16:creationId xmlns:a16="http://schemas.microsoft.com/office/drawing/2014/main" id="{FB893665-8427-1749-5022-D9701ED80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sp>
        <p:nvSpPr>
          <p:cNvPr id="22" name="Rectangle: Diagonal Corners Rounded 21">
            <a:extLst>
              <a:ext uri="{FF2B5EF4-FFF2-40B4-BE49-F238E27FC236}">
                <a16:creationId xmlns:a16="http://schemas.microsoft.com/office/drawing/2014/main" id="{B70EEB41-9B6C-CF10-B1A3-54092237D5A2}"/>
              </a:ext>
            </a:extLst>
          </p:cNvPr>
          <p:cNvSpPr/>
          <p:nvPr/>
        </p:nvSpPr>
        <p:spPr>
          <a:xfrm>
            <a:off x="3403127" y="1867427"/>
            <a:ext cx="2056095" cy="1021889"/>
          </a:xfrm>
          <a:prstGeom prst="round2Diag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chemeClr val="bg1"/>
              </a:solidFill>
              <a:effectLst/>
              <a:uFillTx/>
              <a:latin typeface="+mj-lt"/>
              <a:ea typeface="+mn-ea"/>
              <a:cs typeface="+mn-cs"/>
              <a:sym typeface="Calibri"/>
            </a:endParaRPr>
          </a:p>
        </p:txBody>
      </p:sp>
      <p:sp>
        <p:nvSpPr>
          <p:cNvPr id="23" name="Rectangle: Diagonal Corners Rounded 22">
            <a:extLst>
              <a:ext uri="{FF2B5EF4-FFF2-40B4-BE49-F238E27FC236}">
                <a16:creationId xmlns:a16="http://schemas.microsoft.com/office/drawing/2014/main" id="{5185717F-A211-7C11-4917-5A68CC01ED05}"/>
              </a:ext>
            </a:extLst>
          </p:cNvPr>
          <p:cNvSpPr/>
          <p:nvPr/>
        </p:nvSpPr>
        <p:spPr>
          <a:xfrm>
            <a:off x="3470976" y="1938504"/>
            <a:ext cx="2056095" cy="1021889"/>
          </a:xfrm>
          <a:prstGeom prst="round2DiagRect">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400" b="1" dirty="0">
                <a:latin typeface="+mj-lt"/>
              </a:rPr>
              <a:t>323</a:t>
            </a:r>
          </a:p>
          <a:p>
            <a:pPr algn="ctr"/>
            <a:r>
              <a:rPr lang="en-US" sz="1200" dirty="0">
                <a:solidFill>
                  <a:schemeClr val="bg1"/>
                </a:solidFill>
                <a:latin typeface="+mj-lt"/>
              </a:rPr>
              <a:t>Fund Management Companies and Funds</a:t>
            </a:r>
            <a:endParaRPr kumimoji="0" lang="en-GB" sz="1200" b="0" i="0" u="none" strike="noStrike" cap="none" spc="0" normalizeH="0" baseline="0" dirty="0">
              <a:ln>
                <a:noFill/>
              </a:ln>
              <a:solidFill>
                <a:schemeClr val="bg1"/>
              </a:solidFill>
              <a:effectLst/>
              <a:uFillTx/>
              <a:latin typeface="+mj-lt"/>
              <a:ea typeface="+mn-ea"/>
              <a:cs typeface="+mn-cs"/>
              <a:sym typeface="Calibri"/>
            </a:endParaRPr>
          </a:p>
        </p:txBody>
      </p:sp>
      <p:sp>
        <p:nvSpPr>
          <p:cNvPr id="24" name="Rectangle: Diagonal Corners Rounded 23">
            <a:extLst>
              <a:ext uri="{FF2B5EF4-FFF2-40B4-BE49-F238E27FC236}">
                <a16:creationId xmlns:a16="http://schemas.microsoft.com/office/drawing/2014/main" id="{CDB86A8F-DD31-B8F3-3B74-FD3EFAAA73AC}"/>
              </a:ext>
            </a:extLst>
          </p:cNvPr>
          <p:cNvSpPr/>
          <p:nvPr/>
        </p:nvSpPr>
        <p:spPr>
          <a:xfrm>
            <a:off x="6344191" y="1867426"/>
            <a:ext cx="2056095" cy="1021890"/>
          </a:xfrm>
          <a:prstGeom prst="round2Diag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chemeClr val="bg1"/>
              </a:solidFill>
              <a:effectLst/>
              <a:uFillTx/>
              <a:latin typeface="+mj-lt"/>
              <a:ea typeface="+mn-ea"/>
              <a:cs typeface="+mn-cs"/>
              <a:sym typeface="Calibri"/>
            </a:endParaRPr>
          </a:p>
        </p:txBody>
      </p:sp>
      <p:sp>
        <p:nvSpPr>
          <p:cNvPr id="25" name="Rectangle: Diagonal Corners Rounded 24">
            <a:extLst>
              <a:ext uri="{FF2B5EF4-FFF2-40B4-BE49-F238E27FC236}">
                <a16:creationId xmlns:a16="http://schemas.microsoft.com/office/drawing/2014/main" id="{DD2975EE-A8F5-0D90-538A-9A0C6133DFCC}"/>
              </a:ext>
            </a:extLst>
          </p:cNvPr>
          <p:cNvSpPr/>
          <p:nvPr/>
        </p:nvSpPr>
        <p:spPr>
          <a:xfrm>
            <a:off x="6412040" y="1938503"/>
            <a:ext cx="2056095" cy="1021890"/>
          </a:xfrm>
          <a:prstGeom prst="round2Diag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a:r>
              <a:rPr lang="en-GB" sz="2400" b="1" dirty="0">
                <a:latin typeface="+mj-lt"/>
              </a:rPr>
              <a:t>€9.1 bn </a:t>
            </a:r>
          </a:p>
          <a:p>
            <a:pPr algn="ctr"/>
            <a:r>
              <a:rPr lang="en-US" sz="1200" dirty="0">
                <a:solidFill>
                  <a:schemeClr val="bg1"/>
                </a:solidFill>
                <a:latin typeface="+mj-lt"/>
              </a:rPr>
              <a:t>Fund Management Companies and Funds</a:t>
            </a:r>
            <a:endParaRPr kumimoji="0" lang="en-GB" sz="1200" b="0" i="0" u="none" strike="noStrike" cap="none" spc="0" normalizeH="0" baseline="0" dirty="0">
              <a:ln>
                <a:noFill/>
              </a:ln>
              <a:solidFill>
                <a:schemeClr val="bg1"/>
              </a:solidFill>
              <a:effectLst/>
              <a:uFillTx/>
              <a:latin typeface="+mj-lt"/>
              <a:ea typeface="+mn-ea"/>
              <a:cs typeface="+mn-cs"/>
              <a:sym typeface="Calibri"/>
            </a:endParaRPr>
          </a:p>
        </p:txBody>
      </p:sp>
      <p:sp>
        <p:nvSpPr>
          <p:cNvPr id="26" name="TextBox 25">
            <a:extLst>
              <a:ext uri="{FF2B5EF4-FFF2-40B4-BE49-F238E27FC236}">
                <a16:creationId xmlns:a16="http://schemas.microsoft.com/office/drawing/2014/main" id="{9370F628-24E7-3E35-DB7A-4395A63B1056}"/>
              </a:ext>
            </a:extLst>
          </p:cNvPr>
          <p:cNvSpPr txBox="1"/>
          <p:nvPr/>
        </p:nvSpPr>
        <p:spPr>
          <a:xfrm>
            <a:off x="545512" y="3103332"/>
            <a:ext cx="429679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1400" dirty="0">
                <a:solidFill>
                  <a:schemeClr val="tx1">
                    <a:lumMod val="65000"/>
                    <a:lumOff val="35000"/>
                  </a:schemeClr>
                </a:solidFill>
                <a:latin typeface="+mj-lt"/>
              </a:rPr>
              <a:t>UCITS INVESTMENT STRATEGY</a:t>
            </a:r>
          </a:p>
        </p:txBody>
      </p:sp>
      <p:sp>
        <p:nvSpPr>
          <p:cNvPr id="27" name="TextBox 26">
            <a:extLst>
              <a:ext uri="{FF2B5EF4-FFF2-40B4-BE49-F238E27FC236}">
                <a16:creationId xmlns:a16="http://schemas.microsoft.com/office/drawing/2014/main" id="{ED6EB8FD-3A33-B425-A33E-13A65F90F466}"/>
              </a:ext>
            </a:extLst>
          </p:cNvPr>
          <p:cNvSpPr txBox="1"/>
          <p:nvPr/>
        </p:nvSpPr>
        <p:spPr>
          <a:xfrm>
            <a:off x="5703062" y="3113405"/>
            <a:ext cx="546617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400" dirty="0">
                <a:solidFill>
                  <a:schemeClr val="tx1">
                    <a:lumMod val="65000"/>
                    <a:lumOff val="35000"/>
                  </a:schemeClr>
                </a:solidFill>
                <a:latin typeface="+mj-lt"/>
              </a:rPr>
              <a:t>AIF, AIFLNP AND RAIF INVESTMENT STRATEGY</a:t>
            </a:r>
            <a:endParaRPr lang="en-GB" sz="1400" dirty="0">
              <a:solidFill>
                <a:schemeClr val="tx1">
                  <a:lumMod val="65000"/>
                  <a:lumOff val="35000"/>
                </a:schemeClr>
              </a:solidFill>
              <a:latin typeface="+mj-lt"/>
            </a:endParaRPr>
          </a:p>
        </p:txBody>
      </p:sp>
      <p:graphicFrame>
        <p:nvGraphicFramePr>
          <p:cNvPr id="28" name="Chart 27">
            <a:extLst>
              <a:ext uri="{FF2B5EF4-FFF2-40B4-BE49-F238E27FC236}">
                <a16:creationId xmlns:a16="http://schemas.microsoft.com/office/drawing/2014/main" id="{E66417C5-AAD6-86A2-C2B1-F6C2E6983B75}"/>
              </a:ext>
            </a:extLst>
          </p:cNvPr>
          <p:cNvGraphicFramePr/>
          <p:nvPr>
            <p:extLst>
              <p:ext uri="{D42A27DB-BD31-4B8C-83A1-F6EECF244321}">
                <p14:modId xmlns:p14="http://schemas.microsoft.com/office/powerpoint/2010/main" val="2331149788"/>
              </p:ext>
            </p:extLst>
          </p:nvPr>
        </p:nvGraphicFramePr>
        <p:xfrm>
          <a:off x="489844" y="3593089"/>
          <a:ext cx="4894883" cy="2463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AA7E946E-F9B3-AE56-A1BB-2297D58B8A9F}"/>
              </a:ext>
            </a:extLst>
          </p:cNvPr>
          <p:cNvGraphicFramePr/>
          <p:nvPr>
            <p:extLst>
              <p:ext uri="{D42A27DB-BD31-4B8C-83A1-F6EECF244321}">
                <p14:modId xmlns:p14="http://schemas.microsoft.com/office/powerpoint/2010/main" val="1024990383"/>
              </p:ext>
            </p:extLst>
          </p:nvPr>
        </p:nvGraphicFramePr>
        <p:xfrm>
          <a:off x="6063863" y="3514199"/>
          <a:ext cx="5188058" cy="26775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230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081-3103-24C3-78FF-948B06B67125}"/>
              </a:ext>
            </a:extLst>
          </p:cNvPr>
          <p:cNvSpPr>
            <a:spLocks noGrp="1"/>
          </p:cNvSpPr>
          <p:nvPr>
            <p:ph type="title"/>
          </p:nvPr>
        </p:nvSpPr>
        <p:spPr>
          <a:xfrm>
            <a:off x="1097280" y="286603"/>
            <a:ext cx="10058400" cy="1450757"/>
          </a:xfrm>
        </p:spPr>
        <p:txBody>
          <a:bodyPr>
            <a:normAutofit/>
          </a:bodyPr>
          <a:lstStyle/>
          <a:p>
            <a:r>
              <a:rPr lang="en-GB" sz="4400" dirty="0">
                <a:effectLst/>
                <a:latin typeface="Calibri Light" panose="020F0302020204030204" pitchFamily="34" charset="0"/>
                <a:ea typeface="Times New Roman" panose="02020603050405020304" pitchFamily="18" charset="0"/>
                <a:cs typeface="Calibri Light" panose="020F0302020204030204" pitchFamily="34" charset="0"/>
              </a:rPr>
              <a:t>Regulatory</a:t>
            </a:r>
            <a:r>
              <a:rPr lang="en-GB" sz="4800"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GB" sz="4400" dirty="0">
                <a:effectLst/>
                <a:latin typeface="Calibri Light" panose="020F0302020204030204" pitchFamily="34" charset="0"/>
                <a:ea typeface="Times New Roman" panose="02020603050405020304" pitchFamily="18" charset="0"/>
                <a:cs typeface="Calibri Light" panose="020F0302020204030204" pitchFamily="34" charset="0"/>
              </a:rPr>
              <a:t>Developments</a:t>
            </a:r>
            <a:endParaRPr lang="en-GB" sz="4400" dirty="0"/>
          </a:p>
        </p:txBody>
      </p:sp>
      <p:pic>
        <p:nvPicPr>
          <p:cNvPr id="4" name="Picture 3" descr="A logo on a black background&#10;&#10;Description automatically generated">
            <a:extLst>
              <a:ext uri="{FF2B5EF4-FFF2-40B4-BE49-F238E27FC236}">
                <a16:creationId xmlns:a16="http://schemas.microsoft.com/office/drawing/2014/main" id="{2F9D6268-1C6C-E4DC-A905-1C9529070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sp>
        <p:nvSpPr>
          <p:cNvPr id="8" name="Content Placeholder 2">
            <a:extLst>
              <a:ext uri="{FF2B5EF4-FFF2-40B4-BE49-F238E27FC236}">
                <a16:creationId xmlns:a16="http://schemas.microsoft.com/office/drawing/2014/main" id="{AC10AF56-0F92-A107-7B58-564E5D87191D}"/>
              </a:ext>
            </a:extLst>
          </p:cNvPr>
          <p:cNvSpPr txBox="1">
            <a:spLocks/>
          </p:cNvSpPr>
          <p:nvPr/>
        </p:nvSpPr>
        <p:spPr>
          <a:xfrm>
            <a:off x="1036320" y="1806823"/>
            <a:ext cx="10267220" cy="456479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10000"/>
              </a:lnSpc>
              <a:buFont typeface="Wingdings" panose="05000000000000000000" pitchFamily="2" charset="2"/>
              <a:buChar char="Ø"/>
            </a:pPr>
            <a:r>
              <a:rPr lang="en-GB" sz="1800" dirty="0">
                <a:latin typeface="Calibri" panose="020F0502020204030204" pitchFamily="34" charset="0"/>
                <a:ea typeface="Times New Roman" panose="02020603050405020304" pitchFamily="18" charset="0"/>
              </a:rPr>
              <a:t>The EU published a regulation aimed at ensuring the transparency and integrity of ESG rating activities, addressing concerns regarding the lack of clarity in ESG ratings and their methodologies.</a:t>
            </a:r>
            <a:endParaRPr lang="en-GB" sz="1800" b="1" dirty="0">
              <a:latin typeface="Calibri" panose="020F0502020204030204" pitchFamily="34" charset="0"/>
              <a:ea typeface="Times New Roman" panose="02020603050405020304" pitchFamily="18" charset="0"/>
            </a:endParaRPr>
          </a:p>
          <a:p>
            <a:pPr algn="just">
              <a:lnSpc>
                <a:spcPct val="110000"/>
              </a:lnSpc>
              <a:buFont typeface="Wingdings" panose="05000000000000000000" pitchFamily="2" charset="2"/>
              <a:buChar char="Ø"/>
            </a:pPr>
            <a:r>
              <a:rPr lang="en-GB" sz="1800" dirty="0">
                <a:latin typeface="Calibri" panose="020F0502020204030204" pitchFamily="34" charset="0"/>
              </a:rPr>
              <a:t>EU SF framework: introduced a comprehensive regulatory framework including the Sustainable Finance Disclosure Regulation (SFDR), the EU Taxonomy Regulation, and the Corporate Sustainability Reporting Directive referred to as CSRD.</a:t>
            </a:r>
          </a:p>
          <a:p>
            <a:pPr algn="just">
              <a:lnSpc>
                <a:spcPct val="110000"/>
              </a:lnSpc>
              <a:buFont typeface="Wingdings" panose="05000000000000000000" pitchFamily="2" charset="2"/>
              <a:buChar char="Ø"/>
            </a:pPr>
            <a:r>
              <a:rPr lang="en-GB" sz="1800" dirty="0">
                <a:latin typeface="Calibri" panose="020F0502020204030204" pitchFamily="34" charset="0"/>
              </a:rPr>
              <a:t>The European Commission adopted sustainability standards </a:t>
            </a:r>
            <a:r>
              <a:rPr lang="en-GB" sz="1800" dirty="0">
                <a:latin typeface="Calibri" panose="020F0502020204030204" pitchFamily="34" charset="0"/>
                <a:ea typeface="Times New Roman" panose="02020603050405020304" pitchFamily="18" charset="0"/>
              </a:rPr>
              <a:t>under MiCAR (regarding crypto-asset issuers and service providers)</a:t>
            </a:r>
          </a:p>
          <a:p>
            <a:pPr lvl="1" algn="just">
              <a:lnSpc>
                <a:spcPct val="110000"/>
              </a:lnSpc>
            </a:pPr>
            <a:r>
              <a:rPr lang="en-GB" dirty="0">
                <a:latin typeface="Calibri" panose="020F0502020204030204" pitchFamily="34" charset="0"/>
              </a:rPr>
              <a:t>Plans to decide in 2025 whether to transition the SFDR framework from a disclosure-based regime to a product categorization</a:t>
            </a:r>
          </a:p>
          <a:p>
            <a:pPr lvl="1" algn="just">
              <a:lnSpc>
                <a:spcPct val="110000"/>
              </a:lnSpc>
            </a:pPr>
            <a:r>
              <a:rPr lang="en-GB" dirty="0">
                <a:latin typeface="Calibri" panose="020F0502020204030204" pitchFamily="34" charset="0"/>
              </a:rPr>
              <a:t>The development of a social taxonomy is being prioritized to assess investments pursuing social objectives</a:t>
            </a:r>
          </a:p>
          <a:p>
            <a:pPr lvl="1" algn="just"/>
            <a:r>
              <a:rPr lang="en-GB" dirty="0">
                <a:latin typeface="Calibri" panose="020F0502020204030204" pitchFamily="34" charset="0"/>
              </a:rPr>
              <a:t>Amendments made to the main legislation, including MiFID II and AIFMD </a:t>
            </a:r>
            <a:endParaRPr lang="en-GB" kern="0" dirty="0">
              <a:cs typeface="Calibri"/>
            </a:endParaRPr>
          </a:p>
          <a:p>
            <a:pPr>
              <a:buClrTx/>
              <a:buFont typeface="Wingdings" panose="05000000000000000000" pitchFamily="2" charset="2"/>
              <a:buChar char="Ø"/>
            </a:pPr>
            <a:endParaRPr lang="en-GB" kern="0" dirty="0">
              <a:cs typeface="Calibri"/>
            </a:endParaRPr>
          </a:p>
          <a:p>
            <a:endParaRPr lang="en-GB" dirty="0"/>
          </a:p>
        </p:txBody>
      </p:sp>
    </p:spTree>
    <p:extLst>
      <p:ext uri="{BB962C8B-B14F-4D97-AF65-F5344CB8AC3E}">
        <p14:creationId xmlns:p14="http://schemas.microsoft.com/office/powerpoint/2010/main" val="266379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6617-1637-2762-1FBA-F60511592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5F0D-20FE-F26E-187F-68E34695BEBA}"/>
              </a:ext>
            </a:extLst>
          </p:cNvPr>
          <p:cNvSpPr>
            <a:spLocks noGrp="1"/>
          </p:cNvSpPr>
          <p:nvPr>
            <p:ph type="title"/>
          </p:nvPr>
        </p:nvSpPr>
        <p:spPr/>
        <p:txBody>
          <a:bodyPr>
            <a:normAutofit/>
          </a:bodyPr>
          <a:lstStyle/>
          <a:p>
            <a:r>
              <a:rPr lang="en-GB" sz="4400" dirty="0"/>
              <a:t>ESMA Guidance</a:t>
            </a:r>
          </a:p>
        </p:txBody>
      </p:sp>
      <p:sp>
        <p:nvSpPr>
          <p:cNvPr id="3" name="Content Placeholder 2">
            <a:extLst>
              <a:ext uri="{FF2B5EF4-FFF2-40B4-BE49-F238E27FC236}">
                <a16:creationId xmlns:a16="http://schemas.microsoft.com/office/drawing/2014/main" id="{C143159D-5915-3BEB-AEEB-56CDD64AB750}"/>
              </a:ext>
            </a:extLst>
          </p:cNvPr>
          <p:cNvSpPr>
            <a:spLocks noGrp="1"/>
          </p:cNvSpPr>
          <p:nvPr>
            <p:ph idx="1"/>
          </p:nvPr>
        </p:nvSpPr>
        <p:spPr>
          <a:xfrm>
            <a:off x="4843604" y="2419491"/>
            <a:ext cx="6312076" cy="2408221"/>
          </a:xfrm>
        </p:spPr>
        <p:txBody>
          <a:bodyPr>
            <a:normAutofit fontScale="25000" lnSpcReduction="20000"/>
          </a:bodyPr>
          <a:lstStyle/>
          <a:p>
            <a:pPr algn="just">
              <a:lnSpc>
                <a:spcPct val="110000"/>
              </a:lnSpc>
              <a:buFont typeface="Wingdings" panose="05000000000000000000" pitchFamily="2" charset="2"/>
              <a:buChar char="Ø"/>
            </a:pPr>
            <a:r>
              <a:rPr lang="en-GB" sz="6000" kern="0" dirty="0">
                <a:solidFill>
                  <a:schemeClr val="bg2">
                    <a:lumMod val="25000"/>
                  </a:schemeClr>
                </a:solidFill>
                <a:cs typeface="Calibri"/>
              </a:rPr>
              <a:t>ESMA and CySEC have issued important guidance. </a:t>
            </a:r>
          </a:p>
          <a:p>
            <a:pPr algn="just">
              <a:lnSpc>
                <a:spcPct val="110000"/>
              </a:lnSpc>
              <a:buFont typeface="Wingdings" panose="05000000000000000000" pitchFamily="2" charset="2"/>
              <a:buChar char="Ø"/>
            </a:pPr>
            <a:r>
              <a:rPr lang="en-GB" sz="6000" kern="0" dirty="0">
                <a:solidFill>
                  <a:schemeClr val="bg2">
                    <a:lumMod val="25000"/>
                  </a:schemeClr>
                </a:solidFill>
                <a:cs typeface="Calibri"/>
              </a:rPr>
              <a:t>ESMA has published detailed technical advice on the SFDR and EU Taxonomy’s application, including Q&amp;A documents, a supervisory briefing, and sector-specific guidelines. (</a:t>
            </a:r>
            <a:r>
              <a:rPr lang="en-GB" sz="6000" kern="0" dirty="0" err="1">
                <a:solidFill>
                  <a:schemeClr val="bg2">
                    <a:lumMod val="25000"/>
                  </a:schemeClr>
                </a:solidFill>
                <a:cs typeface="Calibri"/>
              </a:rPr>
              <a:t>ie</a:t>
            </a:r>
            <a:r>
              <a:rPr lang="en-GB" sz="6000" kern="0" dirty="0">
                <a:solidFill>
                  <a:schemeClr val="bg2">
                    <a:lumMod val="25000"/>
                  </a:schemeClr>
                </a:solidFill>
                <a:cs typeface="Calibri"/>
              </a:rPr>
              <a:t>. “Guidelines on funds' names using ESG or sustainability-related terms”) </a:t>
            </a:r>
          </a:p>
          <a:p>
            <a:pPr algn="just">
              <a:lnSpc>
                <a:spcPct val="110000"/>
              </a:lnSpc>
              <a:buFont typeface="Wingdings" panose="05000000000000000000" pitchFamily="2" charset="2"/>
              <a:buChar char="Ø"/>
            </a:pPr>
            <a:r>
              <a:rPr lang="en-GB" sz="6000" kern="0" dirty="0">
                <a:solidFill>
                  <a:schemeClr val="bg2">
                    <a:lumMod val="25000"/>
                  </a:schemeClr>
                </a:solidFill>
                <a:cs typeface="Calibri"/>
              </a:rPr>
              <a:t>June 2024: ESMA published the Final Report on Greenwashing</a:t>
            </a:r>
          </a:p>
          <a:p>
            <a:endParaRPr lang="en-GB" dirty="0"/>
          </a:p>
        </p:txBody>
      </p:sp>
      <p:pic>
        <p:nvPicPr>
          <p:cNvPr id="4" name="Picture 3" descr="A logo on a black background&#10;&#10;Description automatically generated">
            <a:extLst>
              <a:ext uri="{FF2B5EF4-FFF2-40B4-BE49-F238E27FC236}">
                <a16:creationId xmlns:a16="http://schemas.microsoft.com/office/drawing/2014/main" id="{188C0669-5D94-34CD-DFD3-81BB31023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pic>
        <p:nvPicPr>
          <p:cNvPr id="9" name="Picture 8" descr="Illuminated server room panel">
            <a:extLst>
              <a:ext uri="{FF2B5EF4-FFF2-40B4-BE49-F238E27FC236}">
                <a16:creationId xmlns:a16="http://schemas.microsoft.com/office/drawing/2014/main" id="{A97D8499-A14D-371D-F490-A23F6DFD8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 y="1865015"/>
            <a:ext cx="3707696" cy="3354009"/>
          </a:xfrm>
          <a:prstGeom prst="rect">
            <a:avLst/>
          </a:prstGeom>
        </p:spPr>
      </p:pic>
    </p:spTree>
    <p:extLst>
      <p:ext uri="{BB962C8B-B14F-4D97-AF65-F5344CB8AC3E}">
        <p14:creationId xmlns:p14="http://schemas.microsoft.com/office/powerpoint/2010/main" val="370337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53D9F1-1570-EAE8-7FBD-BF71E768C1C6}"/>
              </a:ext>
            </a:extLst>
          </p:cNvPr>
          <p:cNvSpPr/>
          <p:nvPr/>
        </p:nvSpPr>
        <p:spPr>
          <a:xfrm>
            <a:off x="6096000" y="0"/>
            <a:ext cx="6096000" cy="6858000"/>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5" name="Rectangle 4">
            <a:extLst>
              <a:ext uri="{FF2B5EF4-FFF2-40B4-BE49-F238E27FC236}">
                <a16:creationId xmlns:a16="http://schemas.microsoft.com/office/drawing/2014/main" id="{E9A98BFC-2947-9AB6-9ADF-317440873101}"/>
              </a:ext>
            </a:extLst>
          </p:cNvPr>
          <p:cNvSpPr/>
          <p:nvPr/>
        </p:nvSpPr>
        <p:spPr>
          <a:xfrm>
            <a:off x="0" y="0"/>
            <a:ext cx="6096000" cy="6858000"/>
          </a:xfrm>
          <a:prstGeom prst="rect">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2" name="Content Placeholder 1">
            <a:extLst>
              <a:ext uri="{FF2B5EF4-FFF2-40B4-BE49-F238E27FC236}">
                <a16:creationId xmlns:a16="http://schemas.microsoft.com/office/drawing/2014/main" id="{2B9FDE3E-D943-F50A-98EF-CD2CA90351D6}"/>
              </a:ext>
            </a:extLst>
          </p:cNvPr>
          <p:cNvSpPr>
            <a:spLocks noGrp="1"/>
          </p:cNvSpPr>
          <p:nvPr>
            <p:ph sz="quarter" idx="10"/>
          </p:nvPr>
        </p:nvSpPr>
        <p:spPr>
          <a:xfrm>
            <a:off x="515566" y="2509737"/>
            <a:ext cx="5190573" cy="3112843"/>
          </a:xfrm>
          <a:ln w="12700">
            <a:miter lim="400000"/>
          </a:ln>
        </p:spPr>
        <p:txBody>
          <a:bodyPr lIns="45719" rIns="45719" anchor="ctr" anchorCtr="0">
            <a:noAutofit/>
          </a:bodyPr>
          <a:lstStyle/>
          <a:p>
            <a:pPr marL="0" indent="0" algn="ctr">
              <a:buNone/>
            </a:pPr>
            <a:r>
              <a:rPr lang="en-GB" sz="2000" b="1" dirty="0">
                <a:solidFill>
                  <a:schemeClr val="tx1"/>
                </a:solidFill>
              </a:rPr>
              <a:t>AUTHORISATION, SUPERVISION </a:t>
            </a:r>
          </a:p>
          <a:p>
            <a:pPr marL="0" indent="0" algn="ctr">
              <a:buNone/>
            </a:pPr>
            <a:r>
              <a:rPr lang="en-GB" sz="2000" b="1" dirty="0">
                <a:solidFill>
                  <a:schemeClr val="tx1"/>
                </a:solidFill>
              </a:rPr>
              <a:t>AND LEGISLATION </a:t>
            </a:r>
          </a:p>
          <a:p>
            <a:pPr marL="0" indent="0" algn="ctr">
              <a:buNone/>
            </a:pPr>
            <a:r>
              <a:rPr lang="en-US" sz="1400" b="1" dirty="0">
                <a:solidFill>
                  <a:schemeClr val="tx1"/>
                </a:solidFill>
                <a:ea typeface="Calibri" panose="020F0502020204030204" pitchFamily="34" charset="0"/>
              </a:rPr>
              <a:t>  </a:t>
            </a:r>
            <a:endParaRPr lang="en-US" sz="1400" dirty="0">
              <a:solidFill>
                <a:schemeClr val="tx1"/>
              </a:solidFill>
              <a:ea typeface="Calibri" panose="020F0502020204030204" pitchFamily="34" charset="0"/>
            </a:endParaRPr>
          </a:p>
          <a:p>
            <a:r>
              <a:rPr lang="en-US" sz="1400" dirty="0">
                <a:solidFill>
                  <a:schemeClr val="tx1"/>
                </a:solidFill>
                <a:ea typeface="Calibri" panose="020F0502020204030204" pitchFamily="34" charset="0"/>
              </a:rPr>
              <a:t>The obligations under the  ESG Disclosures Regulation  </a:t>
            </a:r>
          </a:p>
          <a:p>
            <a:r>
              <a:rPr lang="en-US" sz="1400" dirty="0">
                <a:solidFill>
                  <a:schemeClr val="tx1"/>
                </a:solidFill>
                <a:ea typeface="Calibri" panose="020F0502020204030204" pitchFamily="34" charset="0"/>
              </a:rPr>
              <a:t>The EU sustainability goals and the European Green Deal</a:t>
            </a:r>
          </a:p>
          <a:p>
            <a:r>
              <a:rPr lang="en-US" sz="1400" dirty="0">
                <a:solidFill>
                  <a:schemeClr val="tx1"/>
                </a:solidFill>
                <a:ea typeface="Calibri" panose="020F0502020204030204" pitchFamily="34" charset="0"/>
              </a:rPr>
              <a:t> Guidance and circulars on compliance with the ESG obligations  </a:t>
            </a:r>
          </a:p>
          <a:p>
            <a:r>
              <a:rPr lang="en-GB" sz="1400" dirty="0">
                <a:solidFill>
                  <a:schemeClr val="tx1"/>
                </a:solidFill>
                <a:ea typeface="Calibri" panose="020F0502020204030204" pitchFamily="34" charset="0"/>
              </a:rPr>
              <a:t>Risk-Based Supervision Framework  - </a:t>
            </a:r>
            <a:r>
              <a:rPr lang="en-US" sz="1400" dirty="0">
                <a:solidFill>
                  <a:schemeClr val="tx1"/>
                </a:solidFill>
                <a:ea typeface="Calibri" panose="020F0502020204030204" pitchFamily="34" charset="0"/>
              </a:rPr>
              <a:t>“ESG Risk Management Framework for the Financial Sector”</a:t>
            </a:r>
          </a:p>
          <a:p>
            <a:r>
              <a:rPr lang="en-US" sz="1400" dirty="0">
                <a:solidFill>
                  <a:schemeClr val="tx1"/>
                </a:solidFill>
                <a:ea typeface="Calibri" panose="020F0502020204030204" pitchFamily="34" charset="0"/>
              </a:rPr>
              <a:t>The ESG Ratings Regulation </a:t>
            </a:r>
          </a:p>
          <a:p>
            <a:endParaRPr lang="en-US" sz="1400" dirty="0">
              <a:solidFill>
                <a:schemeClr val="bg1"/>
              </a:solidFill>
              <a:ea typeface="Calibri" panose="020F0502020204030204" pitchFamily="34" charset="0"/>
            </a:endParaRPr>
          </a:p>
          <a:p>
            <a:endParaRPr lang="en-GB" sz="1400" dirty="0">
              <a:solidFill>
                <a:schemeClr val="bg1"/>
              </a:solidFill>
              <a:ea typeface="Calibri" panose="020F0502020204030204" pitchFamily="34" charset="0"/>
            </a:endParaRPr>
          </a:p>
          <a:p>
            <a:endParaRPr lang="en-GB" sz="1400" dirty="0">
              <a:solidFill>
                <a:schemeClr val="bg1"/>
              </a:solidFill>
              <a:ea typeface="Calibri" panose="020F0502020204030204" pitchFamily="34" charset="0"/>
            </a:endParaRPr>
          </a:p>
          <a:p>
            <a:pPr marL="0" indent="0">
              <a:buNone/>
            </a:pPr>
            <a:r>
              <a:rPr lang="en-US" sz="1400" dirty="0">
                <a:solidFill>
                  <a:schemeClr val="bg1"/>
                </a:solidFill>
                <a:ea typeface="Calibri" panose="020F0502020204030204" pitchFamily="34" charset="0"/>
              </a:rPr>
              <a:t> </a:t>
            </a:r>
          </a:p>
        </p:txBody>
      </p:sp>
      <p:cxnSp>
        <p:nvCxnSpPr>
          <p:cNvPr id="10" name="Straight Connector 9">
            <a:extLst>
              <a:ext uri="{FF2B5EF4-FFF2-40B4-BE49-F238E27FC236}">
                <a16:creationId xmlns:a16="http://schemas.microsoft.com/office/drawing/2014/main" id="{0CC43413-97EA-72BE-6B6A-8BEEBE206986}"/>
              </a:ext>
            </a:extLst>
          </p:cNvPr>
          <p:cNvCxnSpPr>
            <a:cxnSpLocks/>
          </p:cNvCxnSpPr>
          <p:nvPr/>
        </p:nvCxnSpPr>
        <p:spPr>
          <a:xfrm>
            <a:off x="2463107" y="2351690"/>
            <a:ext cx="1392865" cy="0"/>
          </a:xfrm>
          <a:prstGeom prst="line">
            <a:avLst/>
          </a:prstGeom>
          <a:noFill/>
          <a:ln w="12700" cap="flat">
            <a:solidFill>
              <a:srgbClr val="00AEEF"/>
            </a:solidFill>
            <a:prstDash val="solid"/>
            <a:miter lim="800000"/>
          </a:ln>
          <a:effectLst/>
          <a:sp3d/>
        </p:spPr>
        <p:style>
          <a:lnRef idx="0">
            <a:scrgbClr r="0" g="0" b="0"/>
          </a:lnRef>
          <a:fillRef idx="0">
            <a:scrgbClr r="0" g="0" b="0"/>
          </a:fillRef>
          <a:effectRef idx="0">
            <a:scrgbClr r="0" g="0" b="0"/>
          </a:effectRef>
          <a:fontRef idx="none"/>
        </p:style>
      </p:cxnSp>
      <p:sp>
        <p:nvSpPr>
          <p:cNvPr id="3" name="TextBox 2">
            <a:extLst>
              <a:ext uri="{FF2B5EF4-FFF2-40B4-BE49-F238E27FC236}">
                <a16:creationId xmlns:a16="http://schemas.microsoft.com/office/drawing/2014/main" id="{661D4B18-E7A2-5DB1-2A15-E367DF6ED744}"/>
              </a:ext>
            </a:extLst>
          </p:cNvPr>
          <p:cNvSpPr txBox="1"/>
          <p:nvPr/>
        </p:nvSpPr>
        <p:spPr>
          <a:xfrm>
            <a:off x="6875721" y="0"/>
            <a:ext cx="4536558" cy="6858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nchorCtr="0">
            <a:noAutofit/>
          </a:bodyPr>
          <a:lstStyle/>
          <a:p>
            <a:pPr algn="ctr">
              <a:spcAft>
                <a:spcPts val="800"/>
              </a:spcAft>
            </a:pPr>
            <a:r>
              <a:rPr lang="en-US" b="1" spc="400" dirty="0">
                <a:solidFill>
                  <a:schemeClr val="accent1"/>
                </a:solidFill>
                <a:latin typeface="+mj-lt"/>
                <a:cs typeface="Calibri Light"/>
              </a:rPr>
              <a:t>CySEC keeps up-to-date with the best supervisory practices, ensuring we can maintain and enhance </a:t>
            </a:r>
          </a:p>
          <a:p>
            <a:pPr algn="ctr">
              <a:spcAft>
                <a:spcPts val="800"/>
              </a:spcAft>
            </a:pPr>
            <a:r>
              <a:rPr lang="en-US" b="1" spc="400" dirty="0">
                <a:solidFill>
                  <a:schemeClr val="accent1"/>
                </a:solidFill>
                <a:latin typeface="+mj-lt"/>
                <a:cs typeface="Calibri Light"/>
              </a:rPr>
              <a:t>the way we protect investors</a:t>
            </a:r>
            <a:endParaRPr lang="en-GB" b="1" spc="400" dirty="0">
              <a:solidFill>
                <a:schemeClr val="accent1"/>
              </a:solidFill>
              <a:latin typeface="+mj-lt"/>
              <a:cs typeface="Calibri Light"/>
            </a:endParaRPr>
          </a:p>
        </p:txBody>
      </p:sp>
    </p:spTree>
    <p:extLst>
      <p:ext uri="{BB962C8B-B14F-4D97-AF65-F5344CB8AC3E}">
        <p14:creationId xmlns:p14="http://schemas.microsoft.com/office/powerpoint/2010/main" val="13270728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495E28-8FF0-EAEF-95EC-E82C11302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18A86-696F-DBC9-0A9B-AE0B261AE496}"/>
              </a:ext>
            </a:extLst>
          </p:cNvPr>
          <p:cNvSpPr>
            <a:spLocks noGrp="1"/>
          </p:cNvSpPr>
          <p:nvPr>
            <p:ph type="title"/>
          </p:nvPr>
        </p:nvSpPr>
        <p:spPr>
          <a:xfrm>
            <a:off x="1097280" y="286603"/>
            <a:ext cx="10058400" cy="1450757"/>
          </a:xfrm>
        </p:spPr>
        <p:txBody>
          <a:bodyPr>
            <a:normAutofit/>
          </a:bodyPr>
          <a:lstStyle/>
          <a:p>
            <a:r>
              <a:rPr lang="en-GB" sz="4400" dirty="0"/>
              <a:t>ESG landscape in Cyprus</a:t>
            </a:r>
          </a:p>
        </p:txBody>
      </p:sp>
      <p:sp>
        <p:nvSpPr>
          <p:cNvPr id="3" name="Content Placeholder 2">
            <a:extLst>
              <a:ext uri="{FF2B5EF4-FFF2-40B4-BE49-F238E27FC236}">
                <a16:creationId xmlns:a16="http://schemas.microsoft.com/office/drawing/2014/main" id="{7543A59E-9DDD-C093-1EB2-D03A32948495}"/>
              </a:ext>
            </a:extLst>
          </p:cNvPr>
          <p:cNvSpPr>
            <a:spLocks noGrp="1"/>
          </p:cNvSpPr>
          <p:nvPr>
            <p:ph idx="1"/>
          </p:nvPr>
        </p:nvSpPr>
        <p:spPr>
          <a:xfrm>
            <a:off x="1097279" y="1845734"/>
            <a:ext cx="10058400" cy="4023360"/>
          </a:xfrm>
        </p:spPr>
        <p:txBody>
          <a:bodyPr>
            <a:normAutofit/>
          </a:bodyPr>
          <a:lstStyle/>
          <a:p>
            <a:pPr>
              <a:lnSpc>
                <a:spcPct val="115000"/>
              </a:lnSpc>
              <a:spcAft>
                <a:spcPts val="800"/>
              </a:spcAft>
              <a:buFont typeface="Wingdings" panose="05000000000000000000" pitchFamily="2" charset="2"/>
              <a:buChar char="Ø"/>
            </a:pPr>
            <a:r>
              <a:rPr lang="en-GB" sz="1600" kern="0" dirty="0">
                <a:effectLst/>
                <a:ea typeface="Calibri" panose="020F0502020204030204" pitchFamily="34" charset="0"/>
                <a:cs typeface="Calibri" panose="020F0502020204030204" pitchFamily="34" charset="0"/>
              </a:rPr>
              <a:t>A high number of Cypriot fund managers have not yet created funds with ESG orientation</a:t>
            </a:r>
          </a:p>
          <a:p>
            <a:pPr>
              <a:lnSpc>
                <a:spcPct val="115000"/>
              </a:lnSpc>
              <a:spcAft>
                <a:spcPts val="800"/>
              </a:spcAft>
              <a:buFont typeface="Wingdings" panose="05000000000000000000" pitchFamily="2" charset="2"/>
              <a:buChar char="Ø"/>
            </a:pPr>
            <a:r>
              <a:rPr lang="en-GB" sz="1600" kern="0" dirty="0">
                <a:effectLst/>
                <a:ea typeface="Calibri" panose="020F0502020204030204" pitchFamily="34" charset="0"/>
                <a:cs typeface="Calibri" panose="020F0502020204030204" pitchFamily="34" charset="0"/>
              </a:rPr>
              <a:t>investment managers to realise the need and importance of redirecting their focus to ESG oriented products</a:t>
            </a:r>
          </a:p>
          <a:p>
            <a:pPr>
              <a:lnSpc>
                <a:spcPct val="115000"/>
              </a:lnSpc>
              <a:spcAft>
                <a:spcPts val="800"/>
              </a:spcAft>
              <a:buFont typeface="Wingdings" panose="05000000000000000000" pitchFamily="2" charset="2"/>
              <a:buChar char="Ø"/>
            </a:pPr>
            <a:r>
              <a:rPr lang="en-GB" sz="1600" kern="0" dirty="0">
                <a:effectLst/>
                <a:ea typeface="Calibri" panose="020F0502020204030204" pitchFamily="34" charset="0"/>
                <a:cs typeface="Calibri" panose="020F0502020204030204" pitchFamily="34" charset="0"/>
              </a:rPr>
              <a:t>CySEC is currently working on the issuance of a more elaborative guidance, with the aim of ensuring Cypriot Managers’ enhanced understanding on the importance for a turn to a more ESG oriented investment horizon</a:t>
            </a:r>
          </a:p>
          <a:p>
            <a:pPr>
              <a:lnSpc>
                <a:spcPct val="115000"/>
              </a:lnSpc>
              <a:spcAft>
                <a:spcPts val="800"/>
              </a:spcAft>
              <a:buFont typeface="Wingdings" panose="05000000000000000000" pitchFamily="2" charset="2"/>
              <a:buChar char="Ø"/>
            </a:pPr>
            <a:r>
              <a:rPr lang="en-GB" sz="1600" kern="0" dirty="0">
                <a:ea typeface="Calibri" panose="020F0502020204030204" pitchFamily="34" charset="0"/>
                <a:cs typeface="Calibri" panose="020F0502020204030204" pitchFamily="34" charset="0"/>
              </a:rPr>
              <a:t>To provide </a:t>
            </a:r>
            <a:r>
              <a:rPr lang="en-GB" sz="1600" kern="0" dirty="0">
                <a:effectLst/>
                <a:ea typeface="Calibri" panose="020F0502020204030204" pitchFamily="34" charset="0"/>
                <a:cs typeface="Calibri" panose="020F0502020204030204" pitchFamily="34" charset="0"/>
              </a:rPr>
              <a:t>analytical guidance on compliance with the disclosure obligations and internal policies and procedures obligations, stemming from the relevant regulatory framework</a:t>
            </a:r>
            <a:r>
              <a:rPr lang="en-GB" sz="1600" kern="0" dirty="0">
                <a:ea typeface="Calibri" panose="020F0502020204030204" pitchFamily="34" charset="0"/>
                <a:cs typeface="Calibri" panose="020F0502020204030204" pitchFamily="34" charset="0"/>
              </a:rPr>
              <a:t> as well as inform them of the changes envisaged to the current regulatory framework</a:t>
            </a:r>
            <a:endParaRPr lang="en-GB" sz="1600" kern="0" dirty="0">
              <a:effectLst/>
              <a:ea typeface="Calibri" panose="020F0502020204030204" pitchFamily="34" charset="0"/>
              <a:cs typeface="Calibri" panose="020F0502020204030204" pitchFamily="34" charset="0"/>
            </a:endParaRPr>
          </a:p>
          <a:p>
            <a:pPr>
              <a:lnSpc>
                <a:spcPct val="115000"/>
              </a:lnSpc>
              <a:spcAft>
                <a:spcPts val="800"/>
              </a:spcAft>
              <a:buFont typeface="Wingdings" panose="05000000000000000000" pitchFamily="2" charset="2"/>
              <a:buChar char="Ø"/>
            </a:pPr>
            <a:endParaRPr lang="en-GB" sz="1600" kern="0" dirty="0">
              <a:effectLst/>
              <a:ea typeface="Calibri" panose="020F0502020204030204" pitchFamily="34" charset="0"/>
              <a:cs typeface="Calibri" panose="020F0502020204030204" pitchFamily="34" charset="0"/>
            </a:endParaRPr>
          </a:p>
        </p:txBody>
      </p:sp>
      <p:pic>
        <p:nvPicPr>
          <p:cNvPr id="4" name="Picture 3" descr="A logo on a black background&#10;&#10;Description automatically generated">
            <a:extLst>
              <a:ext uri="{FF2B5EF4-FFF2-40B4-BE49-F238E27FC236}">
                <a16:creationId xmlns:a16="http://schemas.microsoft.com/office/drawing/2014/main" id="{A1D3007A-DC0E-186E-8DE9-BB539BDA9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spTree>
    <p:extLst>
      <p:ext uri="{BB962C8B-B14F-4D97-AF65-F5344CB8AC3E}">
        <p14:creationId xmlns:p14="http://schemas.microsoft.com/office/powerpoint/2010/main" val="210325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25DA-7E61-0FB7-9846-BF39ED75EFBA}"/>
              </a:ext>
            </a:extLst>
          </p:cNvPr>
          <p:cNvSpPr>
            <a:spLocks noGrp="1"/>
          </p:cNvSpPr>
          <p:nvPr>
            <p:ph type="title"/>
          </p:nvPr>
        </p:nvSpPr>
        <p:spPr/>
        <p:txBody>
          <a:bodyPr>
            <a:normAutofit/>
          </a:bodyPr>
          <a:lstStyle/>
          <a:p>
            <a:r>
              <a:rPr lang="en-GB" sz="4400" dirty="0"/>
              <a:t>Sustainability</a:t>
            </a:r>
          </a:p>
        </p:txBody>
      </p:sp>
      <p:pic>
        <p:nvPicPr>
          <p:cNvPr id="4" name="Picture 3" descr="aerial view of green trees and blue sea during daytime">
            <a:extLst>
              <a:ext uri="{FF2B5EF4-FFF2-40B4-BE49-F238E27FC236}">
                <a16:creationId xmlns:a16="http://schemas.microsoft.com/office/drawing/2014/main" id="{C0321995-1C9B-0982-F921-0F7262848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17" r="12049" b="-62"/>
          <a:stretch/>
        </p:blipFill>
        <p:spPr bwMode="auto">
          <a:xfrm>
            <a:off x="1206464" y="1846367"/>
            <a:ext cx="4984209" cy="40227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57036E5-9A56-A9F0-DF8A-318485A0F739}"/>
              </a:ext>
            </a:extLst>
          </p:cNvPr>
          <p:cNvSpPr>
            <a:spLocks noGrp="1"/>
          </p:cNvSpPr>
          <p:nvPr>
            <p:ph idx="1"/>
          </p:nvPr>
        </p:nvSpPr>
        <p:spPr>
          <a:xfrm>
            <a:off x="6190673" y="2699313"/>
            <a:ext cx="4864061" cy="2421328"/>
          </a:xfrm>
        </p:spPr>
        <p:txBody>
          <a:bodyPr>
            <a:normAutofit/>
          </a:bodyPr>
          <a:lstStyle/>
          <a:p>
            <a:pPr lvl="1">
              <a:spcAft>
                <a:spcPts val="1200"/>
              </a:spcAft>
              <a:buFont typeface="Arial" panose="020B0604020202020204" pitchFamily="34" charset="0"/>
              <a:buChar char="•"/>
            </a:pPr>
            <a:r>
              <a:rPr lang="en-US" dirty="0">
                <a:latin typeface="Calibri" panose="020F0502020204030204" pitchFamily="34" charset="0"/>
                <a:cs typeface="Calibri" panose="020F0502020204030204" pitchFamily="34" charset="0"/>
              </a:rPr>
              <a:t>ESG in European markets is poised to create a more sustainable, transparent, and socially responsible business environment</a:t>
            </a:r>
            <a:r>
              <a:rPr lang="el-GR" dirty="0">
                <a:latin typeface="Calibri" panose="020F0502020204030204" pitchFamily="34" charset="0"/>
                <a:cs typeface="Calibri" panose="020F0502020204030204" pitchFamily="34" charset="0"/>
              </a:rPr>
              <a:t>. </a:t>
            </a:r>
          </a:p>
          <a:p>
            <a:pPr lvl="1">
              <a:spcAft>
                <a:spcPts val="1200"/>
              </a:spcAft>
              <a:buFont typeface="Arial" panose="020B0604020202020204" pitchFamily="34" charset="0"/>
              <a:buChar char="•"/>
            </a:pPr>
            <a:r>
              <a:rPr lang="en-US" dirty="0">
                <a:latin typeface="Calibri" panose="020F0502020204030204" pitchFamily="34" charset="0"/>
                <a:cs typeface="Calibri" panose="020F0502020204030204" pitchFamily="34" charset="0"/>
              </a:rPr>
              <a:t>As a small island nation facing climate threats firsthand in the Eastern Mediterranean region, Cyprus </a:t>
            </a:r>
            <a:r>
              <a:rPr lang="en-US" dirty="0" err="1">
                <a:latin typeface="Calibri" panose="020F0502020204030204" pitchFamily="34" charset="0"/>
                <a:cs typeface="Calibri" panose="020F0502020204030204" pitchFamily="34" charset="0"/>
              </a:rPr>
              <a:t>recognises</a:t>
            </a:r>
            <a:r>
              <a:rPr lang="en-US" dirty="0">
                <a:latin typeface="Calibri" panose="020F0502020204030204" pitchFamily="34" charset="0"/>
                <a:cs typeface="Calibri" panose="020F0502020204030204" pitchFamily="34" charset="0"/>
              </a:rPr>
              <a:t> the imperative in achieving net-zero emissions by 2050 alongside the EU’s other environmental targets. </a:t>
            </a:r>
            <a:endParaRPr lang="en-GB" dirty="0">
              <a:latin typeface="Calibri" panose="020F0502020204030204" pitchFamily="34" charset="0"/>
              <a:cs typeface="Calibri" panose="020F0502020204030204" pitchFamily="34" charset="0"/>
            </a:endParaRPr>
          </a:p>
        </p:txBody>
      </p:sp>
      <p:pic>
        <p:nvPicPr>
          <p:cNvPr id="7" name="Picture 6" descr="A logo on a black background&#10;&#10;Description automatically generated">
            <a:extLst>
              <a:ext uri="{FF2B5EF4-FFF2-40B4-BE49-F238E27FC236}">
                <a16:creationId xmlns:a16="http://schemas.microsoft.com/office/drawing/2014/main" id="{85916F85-1F86-9664-ABE1-857FAD983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231" y="5671512"/>
            <a:ext cx="1293449" cy="913822"/>
          </a:xfrm>
          <a:prstGeom prst="rect">
            <a:avLst/>
          </a:prstGeom>
        </p:spPr>
      </p:pic>
    </p:spTree>
    <p:extLst>
      <p:ext uri="{BB962C8B-B14F-4D97-AF65-F5344CB8AC3E}">
        <p14:creationId xmlns:p14="http://schemas.microsoft.com/office/powerpoint/2010/main" val="3616876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otalTime>1786</TotalTime>
  <Words>938</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Aptos</vt:lpstr>
      <vt:lpstr>Aptos Display</vt:lpstr>
      <vt:lpstr>Arial</vt:lpstr>
      <vt:lpstr>Brandon Grotesque Regular</vt:lpstr>
      <vt:lpstr>Calibri</vt:lpstr>
      <vt:lpstr>Calibri Light</vt:lpstr>
      <vt:lpstr>Wingdings</vt:lpstr>
      <vt:lpstr>Office Theme</vt:lpstr>
      <vt:lpstr>Retrospect</vt:lpstr>
      <vt:lpstr>ESG in Financial Services</vt:lpstr>
      <vt:lpstr>CySEC’s Vision and Mission</vt:lpstr>
      <vt:lpstr>CySEC and Supervised Entities</vt:lpstr>
      <vt:lpstr>The Market</vt:lpstr>
      <vt:lpstr>Regulatory Developments</vt:lpstr>
      <vt:lpstr>ESMA Guidance</vt:lpstr>
      <vt:lpstr>PowerPoint Presentation</vt:lpstr>
      <vt:lpstr>ESG landscape in Cyprus</vt:lpstr>
      <vt:lpstr>Sustainability</vt:lpstr>
      <vt:lpstr>CySEC’s initiatives</vt:lpstr>
      <vt:lpstr>Investors’ Protection</vt:lpstr>
      <vt:lpstr>CySEC’s Expectations</vt:lpstr>
      <vt:lpstr>Future of ESG Regulation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Monica Elia</dc:creator>
  <cp:lastModifiedBy>Pantelis Pantelides</cp:lastModifiedBy>
  <cp:revision>44</cp:revision>
  <dcterms:created xsi:type="dcterms:W3CDTF">2024-06-12T09:29:21Z</dcterms:created>
  <dcterms:modified xsi:type="dcterms:W3CDTF">2025-03-24T10:38:10Z</dcterms:modified>
</cp:coreProperties>
</file>